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12188825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B8C8E-6BF4-45C7-9A4C-F87062F46CE7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6438-C6F2-4231-8C0A-3C5303114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51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B8C8E-6BF4-45C7-9A4C-F87062F46CE7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A6438-C6F2-4231-8C0A-3C5303114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40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lnSpc>
                <a:spcPct val="100000"/>
              </a:lnSpc>
              <a:defRPr/>
            </a:pPr>
            <a:r>
              <a:rPr lang="uk-UA" altLang="en-US" sz="4800" b="1" smtClean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Основні результати </a:t>
            </a:r>
            <a:br>
              <a:rPr lang="uk-UA" altLang="en-US" sz="4800" b="1" smtClean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uk-UA" altLang="en-US" sz="4800" b="1" smtClean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наукової та науково-технічної діяльності за 2020 рік</a:t>
            </a:r>
            <a:endParaRPr lang="ru-RU" altLang="en-US" sz="48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7447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986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7301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5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uk-UA" altLang="en-US" sz="320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Матеріально-технічне забезпечення</a:t>
            </a:r>
            <a:endParaRPr lang="ru-RU" altLang="en-US" sz="3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3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uk-UA" altLang="ru-RU" sz="240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Наукові публікації у </a:t>
            </a:r>
            <a:r>
              <a:rPr lang="en-US" altLang="ru-RU" sz="240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SCOPUS </a:t>
            </a:r>
            <a:endParaRPr lang="ru-RU" altLang="en-US" sz="240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8126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947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039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0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0159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793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1880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8752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8441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61247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7275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914126" eaLnBrk="1" fontAlgn="auto" hangingPunct="1">
              <a:lnSpc>
                <a:spcPct val="114000"/>
              </a:lnSpc>
              <a:spcAft>
                <a:spcPts val="0"/>
              </a:spcAft>
              <a:defRPr/>
            </a:pPr>
            <a:r>
              <a:rPr lang="uk-UA" sz="4000" spc="0" smtClean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ranklin Gothic Demi" panose="020B0703020102020204" pitchFamily="34" charset="0"/>
              </a:rPr>
              <a:t>Результати наукових досліджень та розробок, </a:t>
            </a:r>
            <a:br>
              <a:rPr lang="uk-UA" sz="4000" spc="0" smtClean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ranklin Gothic Demi" panose="020B0703020102020204" pitchFamily="34" charset="0"/>
              </a:rPr>
            </a:br>
            <a:r>
              <a:rPr lang="uk-UA" sz="4000" spc="0" smtClean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ranklin Gothic Demi" panose="020B0703020102020204" pitchFamily="34" charset="0"/>
              </a:rPr>
              <a:t>які закінчилися у 2020 році</a:t>
            </a:r>
            <a:br>
              <a:rPr lang="uk-UA" sz="4000" spc="0" smtClean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ranklin Gothic Demi" panose="020B0703020102020204" pitchFamily="34" charset="0"/>
              </a:rPr>
            </a:br>
            <a:r>
              <a:rPr lang="uk-UA" sz="3600" spc="0" smtClean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ranklin Gothic Demi" panose="020B0703020102020204" pitchFamily="34" charset="0"/>
              </a:rPr>
              <a:t>(27 НДР)</a:t>
            </a:r>
            <a:endParaRPr lang="uk-UA" sz="3600" spc="0">
              <a:ln w="0"/>
              <a:solidFill>
                <a:sysClr val="windowText" lastClr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8845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0085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351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01364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07493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0567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738225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06131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89393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19575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uk-UA" altLang="en-US" sz="2400" b="1" spc="0" smtClean="0">
                <a:solidFill>
                  <a:schemeClr val="bg1"/>
                </a:solidFill>
                <a:effectLst/>
                <a:latin typeface="Franklin Gothic Demi" panose="020B0703020102020204" pitchFamily="34" charset="0"/>
              </a:rPr>
              <a:t>«Радіометрична система формування зображень наземних об'єктів в міліметровому діапазоні хвиль»</a:t>
            </a:r>
            <a:r>
              <a:rPr lang="uk-UA" altLang="en-US" sz="2400" spc="0" smtClean="0">
                <a:solidFill>
                  <a:schemeClr val="bg1"/>
                </a:solidFill>
                <a:effectLst/>
                <a:latin typeface="Franklin Gothic Demi" panose="020B0703020102020204" pitchFamily="34" charset="0"/>
              </a:rPr>
              <a:t> </a:t>
            </a:r>
            <a:endParaRPr lang="uk-UA" altLang="en-US" sz="2400" spc="0" dirty="0">
              <a:solidFill>
                <a:schemeClr val="bg1"/>
              </a:solidFill>
              <a:effectLst/>
              <a:latin typeface="Franklin Gothic Demi" panose="020B070302010202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4595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uk-UA" altLang="en-US" sz="2400" b="1" spc="0" smtClean="0">
                <a:solidFill>
                  <a:schemeClr val="bg1"/>
                </a:solidFill>
                <a:effectLst/>
                <a:latin typeface="Franklin Gothic Demi" panose="020B0703020102020204" pitchFamily="34" charset="0"/>
              </a:rPr>
              <a:t>«Чисельні алгоритми аналізу, методики та засоби вимірювання електродинамічних характеристик поглинаючих, нелінійних та магнітних метаматеріалів і композитів»</a:t>
            </a:r>
            <a:endParaRPr lang="uk-UA" altLang="en-US" sz="2400" b="1" spc="0" dirty="0">
              <a:solidFill>
                <a:schemeClr val="bg1"/>
              </a:solidFill>
              <a:effectLst/>
              <a:latin typeface="Franklin Gothic Demi" panose="020B070302010202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34012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uk-UA" altLang="en-US" sz="2400" spc="0" smtClean="0">
                <a:solidFill>
                  <a:schemeClr val="bg1"/>
                </a:solidFill>
                <a:effectLst/>
                <a:latin typeface="Franklin Gothic Demi" panose="020B0703020102020204" pitchFamily="34" charset="0"/>
                <a:cs typeface="Times New Roman" panose="02020603050405020304" pitchFamily="18" charset="0"/>
              </a:rPr>
              <a:t>«Формулювання та розробка принципів, методів і засобів швидкої та достовірної обробки цілочислових даних, що представлені у непозиційній системі числення залишкових класів в комп’ютерних системах та мережах подвійного призначення»</a:t>
            </a:r>
            <a:endParaRPr lang="ru-RU" altLang="en-US" sz="2400" spc="0" dirty="0">
              <a:solidFill>
                <a:schemeClr val="bg1"/>
              </a:solidFill>
              <a:effectLst/>
              <a:latin typeface="Franklin Gothic Demi" panose="020B0703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29306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5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5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914126" eaLnBrk="1" fontAlgn="auto" hangingPunct="1">
              <a:lnSpc>
                <a:spcPct val="114000"/>
              </a:lnSpc>
              <a:spcAft>
                <a:spcPts val="0"/>
              </a:spcAft>
              <a:defRPr/>
            </a:pPr>
            <a:r>
              <a:rPr lang="ru-RU" sz="3600" b="1" spc="0" smtClean="0">
                <a:solidFill>
                  <a:schemeClr val="bg1"/>
                </a:solidFill>
                <a:effectLst/>
                <a:latin typeface="Franklin Gothic Demi" panose="020B0703020102020204" pitchFamily="34" charset="0"/>
              </a:rPr>
              <a:t>Рішення Вченої ради з питання </a:t>
            </a:r>
            <a:br>
              <a:rPr lang="ru-RU" sz="3600" b="1" spc="0" smtClean="0">
                <a:solidFill>
                  <a:schemeClr val="bg1"/>
                </a:solidFill>
                <a:effectLst/>
                <a:latin typeface="Franklin Gothic Demi" panose="020B0703020102020204" pitchFamily="34" charset="0"/>
              </a:rPr>
            </a:br>
            <a:r>
              <a:rPr lang="ru-RU" sz="4000" b="1" spc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«Про наукову діяльність в університеті </a:t>
            </a:r>
            <a:br>
              <a:rPr lang="ru-RU" sz="4000" b="1" spc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</a:br>
            <a:r>
              <a:rPr lang="ru-RU" sz="4000" b="1" spc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у 2020 році»</a:t>
            </a:r>
            <a:br>
              <a:rPr lang="ru-RU" sz="4000" b="1" spc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</a:br>
            <a:r>
              <a:rPr lang="ru-RU" sz="3600" b="1" spc="0" smtClean="0">
                <a:solidFill>
                  <a:schemeClr val="bg1"/>
                </a:solidFill>
                <a:effectLst/>
                <a:latin typeface="Franklin Gothic Demi" panose="020B0703020102020204" pitchFamily="34" charset="0"/>
              </a:rPr>
              <a:t/>
            </a:r>
            <a:br>
              <a:rPr lang="ru-RU" sz="3600" b="1" spc="0" smtClean="0">
                <a:solidFill>
                  <a:schemeClr val="bg1"/>
                </a:solidFill>
                <a:effectLst/>
                <a:latin typeface="Franklin Gothic Demi" panose="020B0703020102020204" pitchFamily="34" charset="0"/>
              </a:rPr>
            </a:br>
            <a:r>
              <a:rPr lang="ru-RU" sz="2800" spc="0" smtClean="0">
                <a:solidFill>
                  <a:schemeClr val="bg1"/>
                </a:solidFill>
                <a:effectLst/>
                <a:latin typeface="Franklin Gothic Demi" panose="020B0703020102020204" pitchFamily="34" charset="0"/>
              </a:rPr>
              <a:t>від 29 березня 2021 року</a:t>
            </a:r>
            <a:endParaRPr lang="ru-RU" sz="2800" spc="0" dirty="0">
              <a:solidFill>
                <a:schemeClr val="bg1"/>
              </a:solidFill>
              <a:effectLst/>
              <a:latin typeface="Franklin Gothic Demi" panose="020B070302010202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4299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0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27169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2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11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0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0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3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914126" eaLnBrk="1" fontAlgn="auto" hangingPunct="1">
              <a:spcAft>
                <a:spcPts val="0"/>
              </a:spcAft>
              <a:defRPr/>
            </a:pPr>
            <a:r>
              <a:rPr lang="ru-RU" sz="4000" b="1" smtClean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Дякую за увагу</a:t>
            </a:r>
            <a:r>
              <a:rPr lang="ru-RU" sz="4000" smtClean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lang="en-US" sz="40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0239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3700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2297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72014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altLang="en-US" sz="320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Спеціальний фонд університету</a:t>
            </a:r>
            <a:endParaRPr lang="ru-RU" altLang="en-US" sz="320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4318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en-US" sz="3000" b="1" smtClean="0">
                <a:solidFill>
                  <a:schemeClr val="bg1"/>
                </a:solidFill>
                <a:latin typeface="Franklin Gothic Demi" panose="020B07030201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Обсяги фінансування (тис. грн.) та кількість </a:t>
            </a:r>
            <a:br>
              <a:rPr lang="ru-RU" altLang="en-US" sz="3000" b="1" smtClean="0">
                <a:solidFill>
                  <a:schemeClr val="bg1"/>
                </a:solidFill>
                <a:latin typeface="Franklin Gothic Demi" panose="020B07030201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lang="ru-RU" altLang="en-US" sz="3000" b="1" smtClean="0">
                <a:solidFill>
                  <a:schemeClr val="bg1"/>
                </a:solidFill>
                <a:latin typeface="Franklin Gothic Demi" panose="020B07030201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науково-дослідних робіт</a:t>
            </a:r>
            <a:endParaRPr lang="ru-RU" altLang="en-US" sz="3000" b="1">
              <a:solidFill>
                <a:schemeClr val="bg1"/>
              </a:solidFill>
              <a:latin typeface="Franklin Gothic Demi" panose="020B07030201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2411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</Words>
  <Application>Microsoft Office PowerPoint</Application>
  <PresentationFormat>Произвольный</PresentationFormat>
  <Paragraphs>11</Paragraphs>
  <Slides>46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4" baseType="lpstr">
      <vt:lpstr>Arial</vt:lpstr>
      <vt:lpstr>Calibri</vt:lpstr>
      <vt:lpstr>Calibri Light</vt:lpstr>
      <vt:lpstr>Cambria</vt:lpstr>
      <vt:lpstr>Franklin Gothic Demi</vt:lpstr>
      <vt:lpstr>Tahoma</vt:lpstr>
      <vt:lpstr>Times New Roman</vt:lpstr>
      <vt:lpstr>Тема Office</vt:lpstr>
      <vt:lpstr>Основні результати  наукової та науково-технічної діяльності за 2020 рік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Спеціальний фонд університету</vt:lpstr>
      <vt:lpstr>Обсяги фінансування (тис. грн.) та кількість  науково-дослідних робіт</vt:lpstr>
      <vt:lpstr>Презентация PowerPoint</vt:lpstr>
      <vt:lpstr>Презентация PowerPoint</vt:lpstr>
      <vt:lpstr>Презентация PowerPoint</vt:lpstr>
      <vt:lpstr>Матеріально-технічне забезпечення</vt:lpstr>
      <vt:lpstr>Наукові публікації у SCOPUS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Результати наукових досліджень та розробок,  які закінчилися у 2020 році (27 НДР)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«Радіометрична система формування зображень наземних об'єктів в міліметровому діапазоні хвиль» </vt:lpstr>
      <vt:lpstr>«Чисельні алгоритми аналізу, методики та засоби вимірювання електродинамічних характеристик поглинаючих, нелінійних та магнітних метаматеріалів і композитів»</vt:lpstr>
      <vt:lpstr>«Формулювання та розробка принципів, методів і засобів швидкої та достовірної обробки цілочислових даних, що представлені у непозиційній системі числення залишкових класів в комп’ютерних системах та мережах подвійного призначення»</vt:lpstr>
      <vt:lpstr>Презентация PowerPoint</vt:lpstr>
      <vt:lpstr>Презентация PowerPoint</vt:lpstr>
      <vt:lpstr>Рішення Вченої ради з питання  «Про наукову діяльність в університеті  у 2020 році»  від 29 березня 2021 року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Основні результати  наукової та науково-технічної діяльності за 2020 рік</dc:title>
  <dc:creator>Svetlana Pshenichnaya</dc:creator>
  <cp:lastModifiedBy>Svetlana Pshenichnaya</cp:lastModifiedBy>
  <cp:revision>1</cp:revision>
  <dcterms:created xsi:type="dcterms:W3CDTF">2021-03-29T14:24:53Z</dcterms:created>
  <dcterms:modified xsi:type="dcterms:W3CDTF">2021-03-29T14:24:53Z</dcterms:modified>
</cp:coreProperties>
</file>