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35"/>
  </p:notesMasterIdLst>
  <p:handoutMasterIdLst>
    <p:handoutMasterId r:id="rId36"/>
  </p:handoutMasterIdLst>
  <p:sldIdLst>
    <p:sldId id="267" r:id="rId5"/>
    <p:sldId id="257" r:id="rId6"/>
    <p:sldId id="270" r:id="rId7"/>
    <p:sldId id="269" r:id="rId8"/>
    <p:sldId id="280" r:id="rId9"/>
    <p:sldId id="272" r:id="rId10"/>
    <p:sldId id="273" r:id="rId11"/>
    <p:sldId id="274" r:id="rId12"/>
    <p:sldId id="299" r:id="rId13"/>
    <p:sldId id="278" r:id="rId14"/>
    <p:sldId id="275" r:id="rId15"/>
    <p:sldId id="276" r:id="rId16"/>
    <p:sldId id="277" r:id="rId17"/>
    <p:sldId id="289" r:id="rId18"/>
    <p:sldId id="301" r:id="rId19"/>
    <p:sldId id="300" r:id="rId20"/>
    <p:sldId id="302" r:id="rId21"/>
    <p:sldId id="261" r:id="rId22"/>
    <p:sldId id="303" r:id="rId23"/>
    <p:sldId id="293" r:id="rId24"/>
    <p:sldId id="259" r:id="rId25"/>
    <p:sldId id="288" r:id="rId26"/>
    <p:sldId id="290" r:id="rId27"/>
    <p:sldId id="286" r:id="rId28"/>
    <p:sldId id="285" r:id="rId29"/>
    <p:sldId id="294" r:id="rId30"/>
    <p:sldId id="292" r:id="rId31"/>
    <p:sldId id="295" r:id="rId32"/>
    <p:sldId id="304" r:id="rId33"/>
    <p:sldId id="268" r:id="rId34"/>
  </p:sldIdLst>
  <p:sldSz cx="12192000" cy="6858000"/>
  <p:notesSz cx="6735763" cy="9866313"/>
  <p:defaultTextStyle>
    <a:defPPr rtl="0">
      <a:defRPr lang="ru-ru"/>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EFEDE3"/>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06799F8-075E-4A3A-A7F6-7FBC6576F1A4}">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Средний стиль 3 — акцент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8D230F3-CF80-4859-8CE7-A43EE81993B5}" styleName="Светлый стиль 1 — акцент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C083E6E3-FA7D-4D7B-A595-EF9225AFEA82}" styleName="Светлый стиль 1 — акцент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9" autoAdjust="0"/>
    <p:restoredTop sz="94674"/>
  </p:normalViewPr>
  <p:slideViewPr>
    <p:cSldViewPr snapToGrid="0">
      <p:cViewPr varScale="1">
        <p:scale>
          <a:sx n="70" d="100"/>
          <a:sy n="70" d="100"/>
        </p:scale>
        <p:origin x="139" y="5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6" d="100"/>
          <a:sy n="76" d="100"/>
        </p:scale>
        <p:origin x="406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644342424521386"/>
          <c:y val="7.8969363363098011E-2"/>
          <c:w val="0.60620352066784078"/>
          <c:h val="0.90798115699810011"/>
        </c:manualLayout>
      </c:layout>
      <c:barChart>
        <c:barDir val="bar"/>
        <c:grouping val="clustered"/>
        <c:varyColors val="0"/>
        <c:ser>
          <c:idx val="0"/>
          <c:order val="0"/>
          <c:tx>
            <c:strRef>
              <c:f>Лист1!$B$1</c:f>
              <c:strCache>
                <c:ptCount val="1"/>
                <c:pt idx="0">
                  <c:v>Обсяг надходжень за 2019-2021 роки (тис. грн.)</c:v>
                </c:pt>
              </c:strCache>
            </c:strRef>
          </c:tx>
          <c:spPr>
            <a:solidFill>
              <a:srgbClr val="4F81BD"/>
            </a:solidFill>
            <a:ln>
              <a:noFill/>
            </a:ln>
            <a:effectLst/>
          </c:spPr>
          <c:invertIfNegative val="1"/>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Cambria" panose="02040503050406030204" pitchFamily="18"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Лист1!$A$2:$A$25</c:f>
              <c:strCache>
                <c:ptCount val="24"/>
                <c:pt idx="0">
                  <c:v>Психології</c:v>
                </c:pt>
                <c:pt idx="1">
                  <c:v>ННІ комп. фізики та енергетики</c:v>
                </c:pt>
                <c:pt idx="2">
                  <c:v>Центр болгаристики</c:v>
                </c:pt>
                <c:pt idx="3">
                  <c:v>Управління міжнар. відносин</c:v>
                </c:pt>
                <c:pt idx="4">
                  <c:v>Фізичний</c:v>
                </c:pt>
                <c:pt idx="5">
                  <c:v>Економічний</c:v>
                </c:pt>
                <c:pt idx="6">
                  <c:v>Іноземних мов</c:v>
                </c:pt>
                <c:pt idx="7">
                  <c:v>ГГРТ</c:v>
                </c:pt>
                <c:pt idx="8">
                  <c:v>НДІ біології</c:v>
                </c:pt>
                <c:pt idx="9">
                  <c:v>Біологічний</c:v>
                </c:pt>
                <c:pt idx="10">
                  <c:v>Юридичний</c:v>
                </c:pt>
                <c:pt idx="11">
                  <c:v>Історичний</c:v>
                </c:pt>
                <c:pt idx="12">
                  <c:v>МЕО та ТБ</c:v>
                </c:pt>
                <c:pt idx="13">
                  <c:v>Хімічний</c:v>
                </c:pt>
                <c:pt idx="14">
                  <c:v>РБЕКС</c:v>
                </c:pt>
                <c:pt idx="15">
                  <c:v>Українсько-Італійський акад. центр</c:v>
                </c:pt>
                <c:pt idx="16">
                  <c:v>ННІ екології</c:v>
                </c:pt>
                <c:pt idx="17">
                  <c:v>ННІ "КШБ"</c:v>
                </c:pt>
                <c:pt idx="18">
                  <c:v>Соціологічний</c:v>
                </c:pt>
                <c:pt idx="19">
                  <c:v>Математики і інформатики</c:v>
                </c:pt>
                <c:pt idx="20">
                  <c:v>НДІ хімії</c:v>
                </c:pt>
                <c:pt idx="21">
                  <c:v>ННІ "ФТФ"</c:v>
                </c:pt>
                <c:pt idx="22">
                  <c:v>Комп'ютерних наук</c:v>
                </c:pt>
                <c:pt idx="23">
                  <c:v>НДІ астрономії</c:v>
                </c:pt>
              </c:strCache>
            </c:strRef>
          </c:cat>
          <c:val>
            <c:numRef>
              <c:f>Лист1!$B$2:$B$25</c:f>
              <c:numCache>
                <c:formatCode>0.0</c:formatCode>
                <c:ptCount val="24"/>
                <c:pt idx="0">
                  <c:v>34</c:v>
                </c:pt>
                <c:pt idx="1">
                  <c:v>100</c:v>
                </c:pt>
                <c:pt idx="2">
                  <c:v>111.29900000000001</c:v>
                </c:pt>
                <c:pt idx="3">
                  <c:v>112.321</c:v>
                </c:pt>
                <c:pt idx="4">
                  <c:v>120</c:v>
                </c:pt>
                <c:pt idx="5">
                  <c:v>147.5</c:v>
                </c:pt>
                <c:pt idx="6">
                  <c:v>267.86500000000001</c:v>
                </c:pt>
                <c:pt idx="7">
                  <c:v>388.74400000000003</c:v>
                </c:pt>
                <c:pt idx="8">
                  <c:v>540</c:v>
                </c:pt>
                <c:pt idx="9">
                  <c:v>658.81299999999999</c:v>
                </c:pt>
                <c:pt idx="10">
                  <c:v>917.34100000000001</c:v>
                </c:pt>
                <c:pt idx="11">
                  <c:v>939.57799999999997</c:v>
                </c:pt>
                <c:pt idx="12">
                  <c:v>1155.56</c:v>
                </c:pt>
                <c:pt idx="13">
                  <c:v>1165.0070000000001</c:v>
                </c:pt>
                <c:pt idx="14">
                  <c:v>1301.98</c:v>
                </c:pt>
                <c:pt idx="15">
                  <c:v>1394.818</c:v>
                </c:pt>
                <c:pt idx="16">
                  <c:v>2087.201</c:v>
                </c:pt>
                <c:pt idx="17">
                  <c:v>2143.9929999999999</c:v>
                </c:pt>
                <c:pt idx="18">
                  <c:v>4316.9790000000003</c:v>
                </c:pt>
                <c:pt idx="19">
                  <c:v>4936.277</c:v>
                </c:pt>
                <c:pt idx="20">
                  <c:v>5391.4</c:v>
                </c:pt>
                <c:pt idx="21">
                  <c:v>6632.92</c:v>
                </c:pt>
                <c:pt idx="22">
                  <c:v>8031.4</c:v>
                </c:pt>
                <c:pt idx="23">
                  <c:v>10916.02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E7BC-489E-8B2B-A89CD65B1C4A}"/>
            </c:ext>
          </c:extLst>
        </c:ser>
        <c:dLbls>
          <c:dLblPos val="outEnd"/>
          <c:showLegendKey val="0"/>
          <c:showVal val="1"/>
          <c:showCatName val="0"/>
          <c:showSerName val="0"/>
          <c:showPercent val="0"/>
          <c:showBubbleSize val="0"/>
        </c:dLbls>
        <c:gapWidth val="182"/>
        <c:axId val="977112719"/>
        <c:axId val="977110639"/>
      </c:barChart>
      <c:catAx>
        <c:axId val="97711271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977110639"/>
        <c:crosses val="autoZero"/>
        <c:auto val="1"/>
        <c:lblAlgn val="ctr"/>
        <c:lblOffset val="100"/>
        <c:noMultiLvlLbl val="0"/>
      </c:catAx>
      <c:valAx>
        <c:axId val="977110639"/>
        <c:scaling>
          <c:orientation val="minMax"/>
        </c:scaling>
        <c:delete val="1"/>
        <c:axPos val="b"/>
        <c:numFmt formatCode="0.0" sourceLinked="1"/>
        <c:majorTickMark val="none"/>
        <c:minorTickMark val="none"/>
        <c:tickLblPos val="nextTo"/>
        <c:crossAx val="977112719"/>
        <c:crosses val="autoZero"/>
        <c:crossBetween val="between"/>
      </c:valAx>
      <c:spPr>
        <a:noFill/>
        <a:ln>
          <a:noFill/>
        </a:ln>
        <a:effectLst/>
      </c:spPr>
    </c:plotArea>
    <c:legend>
      <c:legendPos val="b"/>
      <c:layout>
        <c:manualLayout>
          <c:xMode val="edge"/>
          <c:yMode val="edge"/>
          <c:x val="0.43406205917433949"/>
          <c:y val="0.90570393877852617"/>
          <c:w val="0.56247897155492566"/>
          <c:h val="7.39424807007012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3E47F476-161E-4A04-A0FB-965A0EEB4383}"/>
              </a:ext>
            </a:extLst>
          </p:cNvPr>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pPr rtl="0"/>
            <a:endParaRPr lang="ru-RU"/>
          </a:p>
        </p:txBody>
      </p:sp>
      <p:sp>
        <p:nvSpPr>
          <p:cNvPr id="3" name="Дата 2">
            <a:extLst>
              <a:ext uri="{FF2B5EF4-FFF2-40B4-BE49-F238E27FC236}">
                <a16:creationId xmlns:a16="http://schemas.microsoft.com/office/drawing/2014/main" id="{832E49AB-875B-42C8-941C-0DE0DBD2D3F3}"/>
              </a:ext>
            </a:extLst>
          </p:cNvPr>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pPr rtl="0"/>
            <a:fld id="{884D98C1-1D35-4AC1-86CE-3983443D2DC2}" type="datetime1">
              <a:rPr lang="ru-RU" smtClean="0"/>
              <a:t>29.11.2021</a:t>
            </a:fld>
            <a:endParaRPr lang="ru-RU"/>
          </a:p>
        </p:txBody>
      </p:sp>
      <p:sp>
        <p:nvSpPr>
          <p:cNvPr id="4" name="Нижний колонтитул 3">
            <a:extLst>
              <a:ext uri="{FF2B5EF4-FFF2-40B4-BE49-F238E27FC236}">
                <a16:creationId xmlns:a16="http://schemas.microsoft.com/office/drawing/2014/main" id="{23EFBA4A-EC84-4A1C-951D-F76333FEEC65}"/>
              </a:ext>
            </a:extLst>
          </p:cNvPr>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pPr rtl="0"/>
            <a:endParaRPr lang="ru-RU"/>
          </a:p>
        </p:txBody>
      </p:sp>
      <p:sp>
        <p:nvSpPr>
          <p:cNvPr id="5" name="Номер слайда 4">
            <a:extLst>
              <a:ext uri="{FF2B5EF4-FFF2-40B4-BE49-F238E27FC236}">
                <a16:creationId xmlns:a16="http://schemas.microsoft.com/office/drawing/2014/main" id="{60085306-E124-4DA3-9455-10E28A78FE3A}"/>
              </a:ext>
            </a:extLst>
          </p:cNvPr>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pPr rtl="0"/>
            <a:fld id="{A5FAA0D8-202C-4D3D-887A-429ECB6FFB65}" type="slidenum">
              <a:rPr lang="ru-RU" smtClean="0"/>
              <a:t>‹#›</a:t>
            </a:fld>
            <a:endParaRPr lang="ru-RU"/>
          </a:p>
        </p:txBody>
      </p:sp>
    </p:spTree>
    <p:extLst>
      <p:ext uri="{BB962C8B-B14F-4D97-AF65-F5344CB8AC3E}">
        <p14:creationId xmlns:p14="http://schemas.microsoft.com/office/powerpoint/2010/main" val="22334069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pPr rtl="0"/>
            <a:endParaRPr lang="ru-RU" noProof="0" dirty="0"/>
          </a:p>
        </p:txBody>
      </p:sp>
      <p:sp>
        <p:nvSpPr>
          <p:cNvPr id="3" name="Дата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78208F80-7E6B-44D5-A446-1C0594CA0811}" type="datetime1">
              <a:rPr lang="ru-RU" smtClean="0"/>
              <a:pPr/>
              <a:t>29.11.2021</a:t>
            </a:fld>
            <a:endParaRPr lang="ru-RU" dirty="0"/>
          </a:p>
        </p:txBody>
      </p:sp>
      <p:sp>
        <p:nvSpPr>
          <p:cNvPr id="4" name="Образ слайда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pPr rtl="0"/>
            <a:endParaRPr lang="ru-RU" noProof="0" dirty="0"/>
          </a:p>
        </p:txBody>
      </p:sp>
      <p:sp>
        <p:nvSpPr>
          <p:cNvPr id="5" name="Заметки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rtl="0"/>
            <a:r>
              <a:rPr lang="ru-RU" noProof="0" dirty="0"/>
              <a:t>Образец текста</a:t>
            </a:r>
          </a:p>
          <a:p>
            <a:pPr lvl="1" rtl="0"/>
            <a:r>
              <a:rPr lang="ru-RU" noProof="0" dirty="0"/>
              <a:t>Второй уровень</a:t>
            </a:r>
          </a:p>
          <a:p>
            <a:pPr lvl="2" rtl="0"/>
            <a:r>
              <a:rPr lang="ru-RU" noProof="0" dirty="0"/>
              <a:t>Третий уровень</a:t>
            </a:r>
          </a:p>
          <a:p>
            <a:pPr lvl="3" rtl="0"/>
            <a:r>
              <a:rPr lang="ru-RU" noProof="0" dirty="0"/>
              <a:t>Четвертый уровень</a:t>
            </a:r>
          </a:p>
          <a:p>
            <a:pPr lvl="4" rtl="0"/>
            <a:r>
              <a:rPr lang="ru-RU" noProof="0" dirty="0"/>
              <a:t>Пятый уровень</a:t>
            </a:r>
          </a:p>
        </p:txBody>
      </p:sp>
      <p:sp>
        <p:nvSpPr>
          <p:cNvPr id="6" name="Нижний колонтитул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pPr rtl="0"/>
            <a:endParaRPr lang="ru-RU" noProof="0" dirty="0"/>
          </a:p>
        </p:txBody>
      </p:sp>
      <p:sp>
        <p:nvSpPr>
          <p:cNvPr id="7" name="Номер слайда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pPr rtl="0"/>
            <a:fld id="{6014E932-560F-4669-93FB-097F2F5C1185}" type="slidenum">
              <a:rPr lang="ru-RU" noProof="0" smtClean="0"/>
              <a:t>‹#›</a:t>
            </a:fld>
            <a:endParaRPr lang="ru-RU" noProof="0" dirty="0"/>
          </a:p>
        </p:txBody>
      </p:sp>
    </p:spTree>
    <p:extLst>
      <p:ext uri="{BB962C8B-B14F-4D97-AF65-F5344CB8AC3E}">
        <p14:creationId xmlns:p14="http://schemas.microsoft.com/office/powerpoint/2010/main" val="4198645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014E932-560F-4669-93FB-097F2F5C1185}" type="slidenum">
              <a:rPr lang="ru-RU" smtClean="0"/>
              <a:t>1</a:t>
            </a:fld>
            <a:endParaRPr lang="ru-RU" dirty="0"/>
          </a:p>
        </p:txBody>
      </p:sp>
    </p:spTree>
    <p:extLst>
      <p:ext uri="{BB962C8B-B14F-4D97-AF65-F5344CB8AC3E}">
        <p14:creationId xmlns:p14="http://schemas.microsoft.com/office/powerpoint/2010/main" val="3210815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014E932-560F-4669-93FB-097F2F5C1185}" type="slidenum">
              <a:rPr lang="ru-RU" smtClean="0"/>
              <a:t>20</a:t>
            </a:fld>
            <a:endParaRPr lang="ru-RU" dirty="0"/>
          </a:p>
        </p:txBody>
      </p:sp>
    </p:spTree>
    <p:extLst>
      <p:ext uri="{BB962C8B-B14F-4D97-AF65-F5344CB8AC3E}">
        <p14:creationId xmlns:p14="http://schemas.microsoft.com/office/powerpoint/2010/main" val="2151372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014E932-560F-4669-93FB-097F2F5C1185}" type="slidenum">
              <a:rPr lang="ru-RU" smtClean="0"/>
              <a:t>21</a:t>
            </a:fld>
            <a:endParaRPr lang="ru-RU" dirty="0"/>
          </a:p>
        </p:txBody>
      </p:sp>
    </p:spTree>
    <p:extLst>
      <p:ext uri="{BB962C8B-B14F-4D97-AF65-F5344CB8AC3E}">
        <p14:creationId xmlns:p14="http://schemas.microsoft.com/office/powerpoint/2010/main" val="2862662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014E932-560F-4669-93FB-097F2F5C1185}" type="slidenum">
              <a:rPr lang="ru-RU" smtClean="0"/>
              <a:t>22</a:t>
            </a:fld>
            <a:endParaRPr lang="ru-RU" dirty="0"/>
          </a:p>
        </p:txBody>
      </p:sp>
    </p:spTree>
    <p:extLst>
      <p:ext uri="{BB962C8B-B14F-4D97-AF65-F5344CB8AC3E}">
        <p14:creationId xmlns:p14="http://schemas.microsoft.com/office/powerpoint/2010/main" val="2639146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014E932-560F-4669-93FB-097F2F5C1185}" type="slidenum">
              <a:rPr lang="ru-RU" smtClean="0"/>
              <a:t>23</a:t>
            </a:fld>
            <a:endParaRPr lang="ru-RU" dirty="0"/>
          </a:p>
        </p:txBody>
      </p:sp>
    </p:spTree>
    <p:extLst>
      <p:ext uri="{BB962C8B-B14F-4D97-AF65-F5344CB8AC3E}">
        <p14:creationId xmlns:p14="http://schemas.microsoft.com/office/powerpoint/2010/main" val="1609965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014E932-560F-4669-93FB-097F2F5C1185}" type="slidenum">
              <a:rPr lang="ru-RU" smtClean="0"/>
              <a:t>24</a:t>
            </a:fld>
            <a:endParaRPr lang="ru-RU" dirty="0"/>
          </a:p>
        </p:txBody>
      </p:sp>
    </p:spTree>
    <p:extLst>
      <p:ext uri="{BB962C8B-B14F-4D97-AF65-F5344CB8AC3E}">
        <p14:creationId xmlns:p14="http://schemas.microsoft.com/office/powerpoint/2010/main" val="1819442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014E932-560F-4669-93FB-097F2F5C1185}" type="slidenum">
              <a:rPr lang="ru-RU" smtClean="0"/>
              <a:t>25</a:t>
            </a:fld>
            <a:endParaRPr lang="ru-RU" dirty="0"/>
          </a:p>
        </p:txBody>
      </p:sp>
    </p:spTree>
    <p:extLst>
      <p:ext uri="{BB962C8B-B14F-4D97-AF65-F5344CB8AC3E}">
        <p14:creationId xmlns:p14="http://schemas.microsoft.com/office/powerpoint/2010/main" val="3250653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014E932-560F-4669-93FB-097F2F5C1185}" type="slidenum">
              <a:rPr lang="ru-RU" smtClean="0"/>
              <a:t>30</a:t>
            </a:fld>
            <a:endParaRPr lang="ru-RU" dirty="0"/>
          </a:p>
        </p:txBody>
      </p:sp>
    </p:spTree>
    <p:extLst>
      <p:ext uri="{BB962C8B-B14F-4D97-AF65-F5344CB8AC3E}">
        <p14:creationId xmlns:p14="http://schemas.microsoft.com/office/powerpoint/2010/main" val="2475355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014E932-560F-4669-93FB-097F2F5C1185}" type="slidenum">
              <a:rPr lang="ru-RU" smtClean="0"/>
              <a:t>2</a:t>
            </a:fld>
            <a:endParaRPr lang="ru-RU" dirty="0"/>
          </a:p>
        </p:txBody>
      </p:sp>
    </p:spTree>
    <p:extLst>
      <p:ext uri="{BB962C8B-B14F-4D97-AF65-F5344CB8AC3E}">
        <p14:creationId xmlns:p14="http://schemas.microsoft.com/office/powerpoint/2010/main" val="1739247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A34B48B0-85B2-40C4-A05A-571C99C8AB57}" type="slidenum">
              <a:rPr lang="ru-RU" smtClean="0"/>
              <a:t>4</a:t>
            </a:fld>
            <a:endParaRPr lang="ru-RU"/>
          </a:p>
        </p:txBody>
      </p:sp>
    </p:spTree>
    <p:extLst>
      <p:ext uri="{BB962C8B-B14F-4D97-AF65-F5344CB8AC3E}">
        <p14:creationId xmlns:p14="http://schemas.microsoft.com/office/powerpoint/2010/main" val="3490798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A34B48B0-85B2-40C4-A05A-571C99C8AB57}" type="slidenum">
              <a:rPr lang="ru-RU" smtClean="0"/>
              <a:t>5</a:t>
            </a:fld>
            <a:endParaRPr lang="ru-RU"/>
          </a:p>
        </p:txBody>
      </p:sp>
    </p:spTree>
    <p:extLst>
      <p:ext uri="{BB962C8B-B14F-4D97-AF65-F5344CB8AC3E}">
        <p14:creationId xmlns:p14="http://schemas.microsoft.com/office/powerpoint/2010/main" val="3913883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014E932-560F-4669-93FB-097F2F5C1185}" type="slidenum">
              <a:rPr lang="ru-RU" smtClean="0"/>
              <a:t>15</a:t>
            </a:fld>
            <a:endParaRPr lang="ru-RU" dirty="0"/>
          </a:p>
        </p:txBody>
      </p:sp>
    </p:spTree>
    <p:extLst>
      <p:ext uri="{BB962C8B-B14F-4D97-AF65-F5344CB8AC3E}">
        <p14:creationId xmlns:p14="http://schemas.microsoft.com/office/powerpoint/2010/main" val="2775264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014E932-560F-4669-93FB-097F2F5C1185}" type="slidenum">
              <a:rPr lang="ru-RU" smtClean="0"/>
              <a:t>16</a:t>
            </a:fld>
            <a:endParaRPr lang="ru-RU" dirty="0"/>
          </a:p>
        </p:txBody>
      </p:sp>
    </p:spTree>
    <p:extLst>
      <p:ext uri="{BB962C8B-B14F-4D97-AF65-F5344CB8AC3E}">
        <p14:creationId xmlns:p14="http://schemas.microsoft.com/office/powerpoint/2010/main" val="1848779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014E932-560F-4669-93FB-097F2F5C1185}" type="slidenum">
              <a:rPr lang="ru-RU" smtClean="0"/>
              <a:t>17</a:t>
            </a:fld>
            <a:endParaRPr lang="ru-RU" dirty="0"/>
          </a:p>
        </p:txBody>
      </p:sp>
    </p:spTree>
    <p:extLst>
      <p:ext uri="{BB962C8B-B14F-4D97-AF65-F5344CB8AC3E}">
        <p14:creationId xmlns:p14="http://schemas.microsoft.com/office/powerpoint/2010/main" val="179509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014E932-560F-4669-93FB-097F2F5C1185}" type="slidenum">
              <a:rPr lang="ru-RU" smtClean="0"/>
              <a:t>18</a:t>
            </a:fld>
            <a:endParaRPr lang="ru-RU" dirty="0"/>
          </a:p>
        </p:txBody>
      </p:sp>
    </p:spTree>
    <p:extLst>
      <p:ext uri="{BB962C8B-B14F-4D97-AF65-F5344CB8AC3E}">
        <p14:creationId xmlns:p14="http://schemas.microsoft.com/office/powerpoint/2010/main" val="3718216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6014E932-560F-4669-93FB-097F2F5C1185}" type="slidenum">
              <a:rPr lang="ru-RU" smtClean="0"/>
              <a:t>19</a:t>
            </a:fld>
            <a:endParaRPr lang="ru-RU" dirty="0"/>
          </a:p>
        </p:txBody>
      </p:sp>
    </p:spTree>
    <p:extLst>
      <p:ext uri="{BB962C8B-B14F-4D97-AF65-F5344CB8AC3E}">
        <p14:creationId xmlns:p14="http://schemas.microsoft.com/office/powerpoint/2010/main" val="1222453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solidFill>
          <a:schemeClr val="bg2"/>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hasCustomPrompt="1"/>
          </p:nvPr>
        </p:nvSpPr>
        <p:spPr>
          <a:xfrm>
            <a:off x="1915128" y="1397977"/>
            <a:ext cx="8361229" cy="3007447"/>
          </a:xfrm>
        </p:spPr>
        <p:txBody>
          <a:bodyPr rtlCol="0" anchor="ctr" anchorCtr="0">
            <a:noAutofit/>
          </a:bodyPr>
          <a:lstStyle>
            <a:lvl1pPr algn="ctr">
              <a:defRPr sz="6600" cap="none" baseline="0">
                <a:solidFill>
                  <a:schemeClr val="tx2"/>
                </a:solidFill>
              </a:defRPr>
            </a:lvl1pPr>
          </a:lstStyle>
          <a:p>
            <a:pPr rtl="0"/>
            <a:r>
              <a:rPr lang="ru-RU" noProof="0"/>
              <a:t>Щелкните, чтобы изменить стиль образца заголовка</a:t>
            </a:r>
          </a:p>
        </p:txBody>
      </p:sp>
      <p:sp>
        <p:nvSpPr>
          <p:cNvPr id="3" name="Подзаголовок 2"/>
          <p:cNvSpPr>
            <a:spLocks noGrp="1"/>
          </p:cNvSpPr>
          <p:nvPr>
            <p:ph type="subTitle" idx="1"/>
          </p:nvPr>
        </p:nvSpPr>
        <p:spPr>
          <a:xfrm>
            <a:off x="2679906" y="4475023"/>
            <a:ext cx="6831673" cy="1086237"/>
          </a:xfrm>
        </p:spPr>
        <p:txBody>
          <a:bodyPr rtlCol="0">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a:t>Образец подзаголовка</a:t>
            </a:r>
          </a:p>
        </p:txBody>
      </p:sp>
      <p:sp>
        <p:nvSpPr>
          <p:cNvPr id="4" name="Дата 3"/>
          <p:cNvSpPr>
            <a:spLocks noGrp="1"/>
          </p:cNvSpPr>
          <p:nvPr>
            <p:ph type="dt" sz="half" idx="10"/>
          </p:nvPr>
        </p:nvSpPr>
        <p:spPr>
          <a:xfrm>
            <a:off x="752858" y="6453386"/>
            <a:ext cx="1607944" cy="404614"/>
          </a:xfrm>
        </p:spPr>
        <p:txBody>
          <a:bodyPr rtlCol="0"/>
          <a:lstStyle>
            <a:lvl1pPr>
              <a:defRPr baseline="0">
                <a:solidFill>
                  <a:schemeClr val="tx2"/>
                </a:solidFill>
              </a:defRPr>
            </a:lvl1pPr>
          </a:lstStyle>
          <a:p>
            <a:pPr rtl="0"/>
            <a:fld id="{8A44D028-484A-4016-A0FD-DCEBE353592D}" type="datetime1">
              <a:rPr lang="ru-RU" noProof="0" smtClean="0"/>
              <a:t>29.11.2021</a:t>
            </a:fld>
            <a:endParaRPr lang="ru-RU" noProof="0"/>
          </a:p>
        </p:txBody>
      </p:sp>
      <p:sp>
        <p:nvSpPr>
          <p:cNvPr id="5" name="Нижний колонтитул 4"/>
          <p:cNvSpPr>
            <a:spLocks noGrp="1"/>
          </p:cNvSpPr>
          <p:nvPr>
            <p:ph type="ftr" sz="quarter" idx="11"/>
          </p:nvPr>
        </p:nvSpPr>
        <p:spPr>
          <a:xfrm>
            <a:off x="2584054" y="6453386"/>
            <a:ext cx="7023377" cy="404614"/>
          </a:xfrm>
        </p:spPr>
        <p:txBody>
          <a:bodyPr rtlCol="0"/>
          <a:lstStyle>
            <a:lvl1pPr algn="ctr">
              <a:defRPr baseline="0">
                <a:solidFill>
                  <a:schemeClr val="tx2"/>
                </a:solidFill>
              </a:defRPr>
            </a:lvl1pPr>
          </a:lstStyle>
          <a:p>
            <a:pPr rtl="0"/>
            <a:r>
              <a:rPr lang="ru-RU" noProof="0"/>
              <a:t>Добавить нижний колонтитул </a:t>
            </a:r>
          </a:p>
        </p:txBody>
      </p:sp>
      <p:sp>
        <p:nvSpPr>
          <p:cNvPr id="6" name="Номер слайда 5"/>
          <p:cNvSpPr>
            <a:spLocks noGrp="1"/>
          </p:cNvSpPr>
          <p:nvPr>
            <p:ph type="sldNum" sz="quarter" idx="12"/>
          </p:nvPr>
        </p:nvSpPr>
        <p:spPr>
          <a:xfrm>
            <a:off x="9830683" y="6453386"/>
            <a:ext cx="1596292" cy="404614"/>
          </a:xfrm>
        </p:spPr>
        <p:txBody>
          <a:bodyPr rtlCol="0"/>
          <a:lstStyle>
            <a:lvl1pPr>
              <a:defRPr baseline="0">
                <a:solidFill>
                  <a:schemeClr val="tx2"/>
                </a:solidFill>
              </a:defRPr>
            </a:lvl1pPr>
          </a:lstStyle>
          <a:p>
            <a:pPr rtl="0"/>
            <a:fld id="{B38049E5-7B53-4E85-8972-7D6C4BCE5BB9}" type="slidenum">
              <a:rPr lang="ru-RU" noProof="0" smtClean="0"/>
              <a:t>‹#›</a:t>
            </a:fld>
            <a:endParaRPr lang="ru-RU" noProof="0"/>
          </a:p>
        </p:txBody>
      </p:sp>
      <p:sp>
        <p:nvSpPr>
          <p:cNvPr id="13" name="Г-образная фигура 12">
            <a:extLst>
              <a:ext uri="{FF2B5EF4-FFF2-40B4-BE49-F238E27FC236}">
                <a16:creationId xmlns:a16="http://schemas.microsoft.com/office/drawing/2014/main" id="{79965FD7-DA9A-4AFB-B8C8-34AC1FEE9F72}"/>
              </a:ext>
            </a:extLst>
          </p:cNvPr>
          <p:cNvSpPr/>
          <p:nvPr userDrawn="1"/>
        </p:nvSpPr>
        <p:spPr>
          <a:xfrm flipV="1">
            <a:off x="887674" y="726883"/>
            <a:ext cx="2772000" cy="4158497"/>
          </a:xfrm>
          <a:prstGeom prst="corner">
            <a:avLst>
              <a:gd name="adj1" fmla="val 7397"/>
              <a:gd name="adj2" fmla="val 7750"/>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rtl="0"/>
            <a:endParaRPr lang="ru-RU" noProof="0"/>
          </a:p>
        </p:txBody>
      </p:sp>
      <p:sp>
        <p:nvSpPr>
          <p:cNvPr id="15" name="Г-образная фигура 14">
            <a:extLst>
              <a:ext uri="{FF2B5EF4-FFF2-40B4-BE49-F238E27FC236}">
                <a16:creationId xmlns:a16="http://schemas.microsoft.com/office/drawing/2014/main" id="{92465177-72B9-4DCF-8F98-0C79F3EE32EC}"/>
              </a:ext>
            </a:extLst>
          </p:cNvPr>
          <p:cNvSpPr/>
          <p:nvPr userDrawn="1"/>
        </p:nvSpPr>
        <p:spPr>
          <a:xfrm rot="10800000" flipV="1">
            <a:off x="8532326" y="1820272"/>
            <a:ext cx="2772000" cy="4158497"/>
          </a:xfrm>
          <a:prstGeom prst="corner">
            <a:avLst>
              <a:gd name="adj1" fmla="val 7397"/>
              <a:gd name="adj2" fmla="val 7750"/>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rtl="0"/>
            <a:endParaRPr lang="ru-RU" noProof="0"/>
          </a:p>
        </p:txBody>
      </p:sp>
      <p:sp>
        <p:nvSpPr>
          <p:cNvPr id="8" name="Г-образная фигура 7">
            <a:extLst>
              <a:ext uri="{FF2B5EF4-FFF2-40B4-BE49-F238E27FC236}">
                <a16:creationId xmlns:a16="http://schemas.microsoft.com/office/drawing/2014/main" id="{B5516E7A-AEB0-4772-8098-8B0F8B5F1126}"/>
              </a:ext>
            </a:extLst>
          </p:cNvPr>
          <p:cNvSpPr/>
          <p:nvPr userDrawn="1"/>
        </p:nvSpPr>
        <p:spPr>
          <a:xfrm flipV="1">
            <a:off x="752858" y="609652"/>
            <a:ext cx="3152309" cy="4408489"/>
          </a:xfrm>
          <a:prstGeom prst="corner">
            <a:avLst>
              <a:gd name="adj1" fmla="val 6149"/>
              <a:gd name="adj2" fmla="val 6814"/>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rtl="0"/>
            <a:endParaRPr lang="ru-RU" noProof="0"/>
          </a:p>
        </p:txBody>
      </p:sp>
      <p:sp>
        <p:nvSpPr>
          <p:cNvPr id="12" name="Г-образная фигура 11">
            <a:extLst>
              <a:ext uri="{FF2B5EF4-FFF2-40B4-BE49-F238E27FC236}">
                <a16:creationId xmlns:a16="http://schemas.microsoft.com/office/drawing/2014/main" id="{E864F603-D3F0-4241-9005-3F6C3BD62BEF}"/>
              </a:ext>
            </a:extLst>
          </p:cNvPr>
          <p:cNvSpPr/>
          <p:nvPr userDrawn="1"/>
        </p:nvSpPr>
        <p:spPr>
          <a:xfrm flipH="1">
            <a:off x="8286318" y="1685652"/>
            <a:ext cx="3152309" cy="4408489"/>
          </a:xfrm>
          <a:prstGeom prst="corner">
            <a:avLst>
              <a:gd name="adj1" fmla="val 6773"/>
              <a:gd name="adj2" fmla="val 6814"/>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rtl="0"/>
            <a:endParaRPr lang="ru-RU" noProof="0"/>
          </a:p>
        </p:txBody>
      </p:sp>
    </p:spTree>
    <p:extLst>
      <p:ext uri="{BB962C8B-B14F-4D97-AF65-F5344CB8AC3E}">
        <p14:creationId xmlns:p14="http://schemas.microsoft.com/office/powerpoint/2010/main" val="90129581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1371600" y="685800"/>
            <a:ext cx="9601200" cy="1485900"/>
          </a:xfrm>
        </p:spPr>
        <p:txBody>
          <a:bodyPr rtlCol="0">
            <a:normAutofit/>
          </a:bodyPr>
          <a:lstStyle>
            <a:lvl1pPr>
              <a:defRPr sz="4800">
                <a:solidFill>
                  <a:schemeClr val="tx2"/>
                </a:solidFill>
              </a:defRPr>
            </a:lvl1pPr>
          </a:lstStyle>
          <a:p>
            <a:pPr rtl="0"/>
            <a:r>
              <a:rPr lang="ru-RU" noProof="0" dirty="0"/>
              <a:t>Щелкните, чтобы изменить стиль образца заголовка</a:t>
            </a:r>
          </a:p>
        </p:txBody>
      </p:sp>
      <p:sp>
        <p:nvSpPr>
          <p:cNvPr id="3" name="Текст 2"/>
          <p:cNvSpPr>
            <a:spLocks noGrp="1"/>
          </p:cNvSpPr>
          <p:nvPr>
            <p:ph type="body" idx="1"/>
          </p:nvPr>
        </p:nvSpPr>
        <p:spPr>
          <a:xfrm>
            <a:off x="1371600" y="2340864"/>
            <a:ext cx="4443984" cy="823912"/>
          </a:xfrm>
        </p:spPr>
        <p:txBody>
          <a:bodyPr rtlCol="0"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Образец текста</a:t>
            </a:r>
          </a:p>
        </p:txBody>
      </p:sp>
      <p:sp>
        <p:nvSpPr>
          <p:cNvPr id="4" name="Объект 3"/>
          <p:cNvSpPr>
            <a:spLocks noGrp="1"/>
          </p:cNvSpPr>
          <p:nvPr>
            <p:ph sz="half" idx="2"/>
          </p:nvPr>
        </p:nvSpPr>
        <p:spPr>
          <a:xfrm>
            <a:off x="1371600" y="3305207"/>
            <a:ext cx="4443984" cy="2562193"/>
          </a:xfrm>
        </p:spPr>
        <p:txBody>
          <a:bodyPr rtlCol="0"/>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5" name="Текст 4"/>
          <p:cNvSpPr>
            <a:spLocks noGrp="1"/>
          </p:cNvSpPr>
          <p:nvPr>
            <p:ph type="body" sz="quarter" idx="3"/>
          </p:nvPr>
        </p:nvSpPr>
        <p:spPr>
          <a:xfrm>
            <a:off x="6525014" y="2340864"/>
            <a:ext cx="4443984" cy="823912"/>
          </a:xfrm>
        </p:spPr>
        <p:txBody>
          <a:bodyPr rtlCol="0"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Образец текста</a:t>
            </a:r>
          </a:p>
        </p:txBody>
      </p:sp>
      <p:sp>
        <p:nvSpPr>
          <p:cNvPr id="6" name="Объект 5"/>
          <p:cNvSpPr>
            <a:spLocks noGrp="1"/>
          </p:cNvSpPr>
          <p:nvPr>
            <p:ph sz="quarter" idx="4"/>
          </p:nvPr>
        </p:nvSpPr>
        <p:spPr>
          <a:xfrm>
            <a:off x="6525014" y="3305207"/>
            <a:ext cx="4443984" cy="2562193"/>
          </a:xfrm>
        </p:spPr>
        <p:txBody>
          <a:bodyPr rtlCol="0"/>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7" name="Дата 6"/>
          <p:cNvSpPr>
            <a:spLocks noGrp="1"/>
          </p:cNvSpPr>
          <p:nvPr>
            <p:ph type="dt" sz="half" idx="10"/>
          </p:nvPr>
        </p:nvSpPr>
        <p:spPr/>
        <p:txBody>
          <a:bodyPr rtlCol="0"/>
          <a:lstStyle/>
          <a:p>
            <a:pPr rtl="0"/>
            <a:fld id="{8AB0B504-960D-4FF3-82DC-E4C3635A674B}" type="datetime1">
              <a:rPr lang="ru-RU" noProof="0" smtClean="0"/>
              <a:t>29.11.2021</a:t>
            </a:fld>
            <a:endParaRPr lang="ru-RU" noProof="0" dirty="0"/>
          </a:p>
        </p:txBody>
      </p:sp>
      <p:sp>
        <p:nvSpPr>
          <p:cNvPr id="8" name="Нижний колонтитул 7"/>
          <p:cNvSpPr>
            <a:spLocks noGrp="1"/>
          </p:cNvSpPr>
          <p:nvPr>
            <p:ph type="ftr" sz="quarter" idx="11"/>
          </p:nvPr>
        </p:nvSpPr>
        <p:spPr/>
        <p:txBody>
          <a:bodyPr rtlCol="0"/>
          <a:lstStyle/>
          <a:p>
            <a:pPr algn="ctr" rtl="0"/>
            <a:r>
              <a:rPr lang="ru-RU" noProof="0" dirty="0"/>
              <a:t>Добавить нижний колонтитул </a:t>
            </a:r>
          </a:p>
        </p:txBody>
      </p:sp>
      <p:sp>
        <p:nvSpPr>
          <p:cNvPr id="9" name="Номер слайда 8"/>
          <p:cNvSpPr>
            <a:spLocks noGrp="1"/>
          </p:cNvSpPr>
          <p:nvPr>
            <p:ph type="sldNum" sz="quarter" idx="12"/>
          </p:nvPr>
        </p:nvSpPr>
        <p:spPr/>
        <p:txBody>
          <a:bodyPr rtlCol="0"/>
          <a:lstStyle/>
          <a:p>
            <a:pPr rtl="0"/>
            <a:fld id="{B38049E5-7B53-4E85-8972-7D6C4BCE5BB9}" type="slidenum">
              <a:rPr lang="ru-RU" noProof="0" smtClean="0"/>
              <a:t>‹#›</a:t>
            </a:fld>
            <a:endParaRPr lang="ru-RU" noProof="0" dirty="0"/>
          </a:p>
        </p:txBody>
      </p:sp>
      <p:sp>
        <p:nvSpPr>
          <p:cNvPr id="11" name="Г-образная фигура 10">
            <a:extLst>
              <a:ext uri="{FF2B5EF4-FFF2-40B4-BE49-F238E27FC236}">
                <a16:creationId xmlns:a16="http://schemas.microsoft.com/office/drawing/2014/main" id="{91236E78-C797-4C31-BA0C-DB193BAF6D2D}"/>
              </a:ext>
            </a:extLst>
          </p:cNvPr>
          <p:cNvSpPr/>
          <p:nvPr userDrawn="1"/>
        </p:nvSpPr>
        <p:spPr>
          <a:xfrm rot="10800000" flipV="1">
            <a:off x="8391654" y="1873024"/>
            <a:ext cx="2772000" cy="4158497"/>
          </a:xfrm>
          <a:prstGeom prst="corner">
            <a:avLst>
              <a:gd name="adj1" fmla="val 7397"/>
              <a:gd name="adj2" fmla="val 7750"/>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rtl="0"/>
            <a:endParaRPr lang="ru-RU" noProof="0" dirty="0"/>
          </a:p>
        </p:txBody>
      </p:sp>
      <p:sp>
        <p:nvSpPr>
          <p:cNvPr id="10" name="Г-образная фигура 9">
            <a:extLst>
              <a:ext uri="{FF2B5EF4-FFF2-40B4-BE49-F238E27FC236}">
                <a16:creationId xmlns:a16="http://schemas.microsoft.com/office/drawing/2014/main" id="{BFA658F0-F295-40A9-8BA8-1F6CBDFBBE09}"/>
              </a:ext>
            </a:extLst>
          </p:cNvPr>
          <p:cNvSpPr/>
          <p:nvPr userDrawn="1"/>
        </p:nvSpPr>
        <p:spPr>
          <a:xfrm flipH="1">
            <a:off x="8152968" y="1752327"/>
            <a:ext cx="3152309" cy="4408489"/>
          </a:xfrm>
          <a:prstGeom prst="corner">
            <a:avLst>
              <a:gd name="adj1" fmla="val 7085"/>
              <a:gd name="adj2" fmla="val 7750"/>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rtl="0"/>
            <a:endParaRPr lang="ru-RU" noProof="0" dirty="0"/>
          </a:p>
        </p:txBody>
      </p:sp>
    </p:spTree>
    <p:extLst>
      <p:ext uri="{BB962C8B-B14F-4D97-AF65-F5344CB8AC3E}">
        <p14:creationId xmlns:p14="http://schemas.microsoft.com/office/powerpoint/2010/main" val="2740073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rtlCol="0">
            <a:normAutofit/>
          </a:bodyPr>
          <a:lstStyle>
            <a:lvl1pPr>
              <a:defRPr sz="4800"/>
            </a:lvl1pPr>
          </a:lstStyle>
          <a:p>
            <a:pPr rtl="0"/>
            <a:r>
              <a:rPr lang="ru-RU" noProof="0" dirty="0"/>
              <a:t>Щелкните, чтобы изменить стиль образца заголовка</a:t>
            </a:r>
          </a:p>
        </p:txBody>
      </p:sp>
      <p:sp>
        <p:nvSpPr>
          <p:cNvPr id="3" name="Дата 2"/>
          <p:cNvSpPr>
            <a:spLocks noGrp="1"/>
          </p:cNvSpPr>
          <p:nvPr>
            <p:ph type="dt" sz="half" idx="10"/>
          </p:nvPr>
        </p:nvSpPr>
        <p:spPr/>
        <p:txBody>
          <a:bodyPr rtlCol="0"/>
          <a:lstStyle/>
          <a:p>
            <a:pPr rtl="0"/>
            <a:fld id="{48ADF7B7-CD0A-4A43-BE35-20EDFB8432A1}" type="datetime1">
              <a:rPr lang="ru-RU" noProof="0" smtClean="0"/>
              <a:t>29.11.2021</a:t>
            </a:fld>
            <a:endParaRPr lang="ru-RU" noProof="0" dirty="0"/>
          </a:p>
        </p:txBody>
      </p:sp>
      <p:sp>
        <p:nvSpPr>
          <p:cNvPr id="4" name="Нижний колонтитул 3"/>
          <p:cNvSpPr>
            <a:spLocks noGrp="1"/>
          </p:cNvSpPr>
          <p:nvPr>
            <p:ph type="ftr" sz="quarter" idx="11"/>
          </p:nvPr>
        </p:nvSpPr>
        <p:spPr/>
        <p:txBody>
          <a:bodyPr rtlCol="0"/>
          <a:lstStyle/>
          <a:p>
            <a:pPr algn="ctr" rtl="0"/>
            <a:r>
              <a:rPr lang="ru-RU" noProof="0" dirty="0"/>
              <a:t>Добавить нижний колонтитул </a:t>
            </a:r>
          </a:p>
        </p:txBody>
      </p:sp>
      <p:sp>
        <p:nvSpPr>
          <p:cNvPr id="5" name="Номер слайда 4"/>
          <p:cNvSpPr>
            <a:spLocks noGrp="1"/>
          </p:cNvSpPr>
          <p:nvPr>
            <p:ph type="sldNum" sz="quarter" idx="12"/>
          </p:nvPr>
        </p:nvSpPr>
        <p:spPr/>
        <p:txBody>
          <a:bodyPr rtlCol="0"/>
          <a:lstStyle/>
          <a:p>
            <a:pPr rtl="0"/>
            <a:fld id="{B38049E5-7B53-4E85-8972-7D6C4BCE5BB9}" type="slidenum">
              <a:rPr lang="ru-RU" noProof="0" smtClean="0"/>
              <a:t>‹#›</a:t>
            </a:fld>
            <a:endParaRPr lang="ru-RU" noProof="0" dirty="0"/>
          </a:p>
        </p:txBody>
      </p:sp>
    </p:spTree>
    <p:extLst>
      <p:ext uri="{BB962C8B-B14F-4D97-AF65-F5344CB8AC3E}">
        <p14:creationId xmlns:p14="http://schemas.microsoft.com/office/powerpoint/2010/main" val="2572544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rtlCol="0"/>
          <a:lstStyle/>
          <a:p>
            <a:pPr rtl="0"/>
            <a:fld id="{786F59C7-98D5-4FFA-80E3-9889813E74BE}" type="datetime1">
              <a:rPr lang="ru-RU" noProof="0" smtClean="0"/>
              <a:t>29.11.2021</a:t>
            </a:fld>
            <a:endParaRPr lang="ru-RU" noProof="0" dirty="0"/>
          </a:p>
        </p:txBody>
      </p:sp>
      <p:sp>
        <p:nvSpPr>
          <p:cNvPr id="3" name="Нижний колонтитул 2"/>
          <p:cNvSpPr>
            <a:spLocks noGrp="1"/>
          </p:cNvSpPr>
          <p:nvPr>
            <p:ph type="ftr" sz="quarter" idx="11"/>
          </p:nvPr>
        </p:nvSpPr>
        <p:spPr/>
        <p:txBody>
          <a:bodyPr rtlCol="0"/>
          <a:lstStyle/>
          <a:p>
            <a:pPr algn="ctr" rtl="0"/>
            <a:r>
              <a:rPr lang="ru-RU" noProof="0" dirty="0"/>
              <a:t>Добавить нижний колонтитул </a:t>
            </a:r>
          </a:p>
        </p:txBody>
      </p:sp>
      <p:sp>
        <p:nvSpPr>
          <p:cNvPr id="4" name="Номер слайда 3"/>
          <p:cNvSpPr>
            <a:spLocks noGrp="1"/>
          </p:cNvSpPr>
          <p:nvPr>
            <p:ph type="sldNum" sz="quarter" idx="12"/>
          </p:nvPr>
        </p:nvSpPr>
        <p:spPr/>
        <p:txBody>
          <a:bodyPr rtlCol="0"/>
          <a:lstStyle/>
          <a:p>
            <a:pPr rtl="0"/>
            <a:fld id="{B38049E5-7B53-4E85-8972-7D6C4BCE5BB9}" type="slidenum">
              <a:rPr lang="ru-RU" noProof="0" smtClean="0"/>
              <a:t>‹#›</a:t>
            </a:fld>
            <a:endParaRPr lang="ru-RU" noProof="0" dirty="0"/>
          </a:p>
        </p:txBody>
      </p:sp>
    </p:spTree>
    <p:extLst>
      <p:ext uri="{BB962C8B-B14F-4D97-AF65-F5344CB8AC3E}">
        <p14:creationId xmlns:p14="http://schemas.microsoft.com/office/powerpoint/2010/main" val="3990140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Макет подписи диаграммы">
    <p:spTree>
      <p:nvGrpSpPr>
        <p:cNvPr id="1" name=""/>
        <p:cNvGrpSpPr/>
        <p:nvPr/>
      </p:nvGrpSpPr>
      <p:grpSpPr>
        <a:xfrm>
          <a:off x="0" y="0"/>
          <a:ext cx="0" cy="0"/>
          <a:chOff x="0" y="0"/>
          <a:chExt cx="0" cy="0"/>
        </a:xfrm>
      </p:grpSpPr>
      <p:sp>
        <p:nvSpPr>
          <p:cNvPr id="10" name="Прямоугольник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3" name="Прямоугольник 42">
            <a:extLst>
              <a:ext uri="{FF2B5EF4-FFF2-40B4-BE49-F238E27FC236}">
                <a16:creationId xmlns:a16="http://schemas.microsoft.com/office/drawing/2014/main" id="{A4A87ED0-1555-4955-AB1F-016220F037D5}"/>
              </a:ext>
            </a:extLst>
          </p:cNvPr>
          <p:cNvSpPr/>
          <p:nvPr userDrawn="1"/>
        </p:nvSpPr>
        <p:spPr>
          <a:xfrm>
            <a:off x="0" y="-24971"/>
            <a:ext cx="12192000" cy="6857999"/>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6" name="Прямоугольник 5">
            <a:extLst>
              <a:ext uri="{FF2B5EF4-FFF2-40B4-BE49-F238E27FC236}">
                <a16:creationId xmlns:a16="http://schemas.microsoft.com/office/drawing/2014/main" id="{DD60033C-E502-4C97-87DB-99F01B55681B}"/>
              </a:ext>
            </a:extLst>
          </p:cNvPr>
          <p:cNvSpPr/>
          <p:nvPr userDrawn="1"/>
        </p:nvSpPr>
        <p:spPr>
          <a:xfrm>
            <a:off x="0" y="2660904"/>
            <a:ext cx="12192000" cy="41970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 name="Заголовок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rtlCol="0" anchor="b" anchorCtr="0"/>
          <a:lstStyle/>
          <a:p>
            <a:pPr rtl="0"/>
            <a:r>
              <a:rPr lang="ru-RU" noProof="0"/>
              <a:t>Образец заголовка</a:t>
            </a:r>
          </a:p>
        </p:txBody>
      </p:sp>
      <p:sp>
        <p:nvSpPr>
          <p:cNvPr id="3" name="Дата 2">
            <a:extLst>
              <a:ext uri="{FF2B5EF4-FFF2-40B4-BE49-F238E27FC236}">
                <a16:creationId xmlns:a16="http://schemas.microsoft.com/office/drawing/2014/main" id="{847A35AD-A6B0-4735-8919-A2B1FC60B311}"/>
              </a:ext>
            </a:extLst>
          </p:cNvPr>
          <p:cNvSpPr>
            <a:spLocks noGrp="1"/>
          </p:cNvSpPr>
          <p:nvPr>
            <p:ph type="dt" sz="half" idx="10"/>
          </p:nvPr>
        </p:nvSpPr>
        <p:spPr/>
        <p:txBody>
          <a:bodyPr rtlCol="0"/>
          <a:lstStyle/>
          <a:p>
            <a:pPr rtl="0"/>
            <a:fld id="{0264C5A4-0AC2-46CA-B13D-3278A28FC14B}" type="datetime1">
              <a:rPr lang="ru-RU" noProof="0" smtClean="0"/>
              <a:t>29.11.2021</a:t>
            </a:fld>
            <a:endParaRPr lang="ru-RU" noProof="0"/>
          </a:p>
        </p:txBody>
      </p:sp>
      <p:sp>
        <p:nvSpPr>
          <p:cNvPr id="4" name="Нижний колонтитул 3">
            <a:extLst>
              <a:ext uri="{FF2B5EF4-FFF2-40B4-BE49-F238E27FC236}">
                <a16:creationId xmlns:a16="http://schemas.microsoft.com/office/drawing/2014/main" id="{084BB4B8-6523-4A06-BB13-F2DFA9ADC904}"/>
              </a:ext>
            </a:extLst>
          </p:cNvPr>
          <p:cNvSpPr>
            <a:spLocks noGrp="1"/>
          </p:cNvSpPr>
          <p:nvPr>
            <p:ph type="ftr" sz="quarter" idx="11"/>
          </p:nvPr>
        </p:nvSpPr>
        <p:spPr/>
        <p:txBody>
          <a:bodyPr rtlCol="0"/>
          <a:lstStyle/>
          <a:p>
            <a:pPr rtl="0"/>
            <a:r>
              <a:rPr lang="ru-RU" noProof="0"/>
              <a:t>ДОБАВИТЬ НИЖНИЙ КОЛОНТИТУЛ</a:t>
            </a:r>
          </a:p>
        </p:txBody>
      </p:sp>
      <p:sp>
        <p:nvSpPr>
          <p:cNvPr id="5" name="Номер слайда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rtlCol="0"/>
          <a:lstStyle/>
          <a:p>
            <a:pPr rtl="0"/>
            <a:fld id="{4950F5D8-22E1-4015-8661-E5B1FD28C2DE}" type="slidenum">
              <a:rPr lang="ru-RU" noProof="0" smtClean="0"/>
              <a:t>‹#›</a:t>
            </a:fld>
            <a:endParaRPr lang="ru-RU" noProof="0"/>
          </a:p>
        </p:txBody>
      </p:sp>
      <p:sp>
        <p:nvSpPr>
          <p:cNvPr id="31" name="Текст 2">
            <a:extLst>
              <a:ext uri="{FF2B5EF4-FFF2-40B4-BE49-F238E27FC236}">
                <a16:creationId xmlns:a16="http://schemas.microsoft.com/office/drawing/2014/main" id="{E65875B3-5DCE-417D-9AF6-8A9319DAF12F}"/>
              </a:ext>
            </a:extLst>
          </p:cNvPr>
          <p:cNvSpPr>
            <a:spLocks noGrp="1"/>
          </p:cNvSpPr>
          <p:nvPr>
            <p:ph type="body" idx="60" hasCustomPrompt="1"/>
          </p:nvPr>
        </p:nvSpPr>
        <p:spPr>
          <a:xfrm>
            <a:off x="5389917" y="3744378"/>
            <a:ext cx="1908000" cy="280200"/>
          </a:xfrm>
        </p:spPr>
        <p:txBody>
          <a:bodyPr lIns="0" tIns="0" rIns="0" bIns="0" rtlCol="0" anchor="b">
            <a:normAutofit/>
          </a:bodyPr>
          <a:lstStyle>
            <a:lvl1pPr marL="0" indent="0" algn="l">
              <a:buFont typeface="Arial" panose="020B0604020202020204" pitchFamily="34" charse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Изменить текст</a:t>
            </a:r>
          </a:p>
        </p:txBody>
      </p:sp>
      <p:sp>
        <p:nvSpPr>
          <p:cNvPr id="32" name="Текст 11">
            <a:extLst>
              <a:ext uri="{FF2B5EF4-FFF2-40B4-BE49-F238E27FC236}">
                <a16:creationId xmlns:a16="http://schemas.microsoft.com/office/drawing/2014/main" id="{57610FCE-66D7-48F6-8133-2F14CEABF03C}"/>
              </a:ext>
            </a:extLst>
          </p:cNvPr>
          <p:cNvSpPr>
            <a:spLocks noGrp="1"/>
          </p:cNvSpPr>
          <p:nvPr>
            <p:ph type="body" sz="quarter" idx="61"/>
          </p:nvPr>
        </p:nvSpPr>
        <p:spPr>
          <a:xfrm>
            <a:off x="5389917" y="4070552"/>
            <a:ext cx="1908000" cy="214088"/>
          </a:xfrm>
        </p:spPr>
        <p:txBody>
          <a:bodyPr lIns="0" tIns="0" rIns="0" bIns="0" rtlCol="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ru-RU" noProof="0"/>
              <a:t>Образец текста</a:t>
            </a:r>
          </a:p>
        </p:txBody>
      </p:sp>
      <p:sp>
        <p:nvSpPr>
          <p:cNvPr id="44" name="Текст 2">
            <a:extLst>
              <a:ext uri="{FF2B5EF4-FFF2-40B4-BE49-F238E27FC236}">
                <a16:creationId xmlns:a16="http://schemas.microsoft.com/office/drawing/2014/main" id="{A5B0328E-C8F6-40C1-8E47-5E04F8C378BC}"/>
              </a:ext>
            </a:extLst>
          </p:cNvPr>
          <p:cNvSpPr>
            <a:spLocks noGrp="1"/>
          </p:cNvSpPr>
          <p:nvPr>
            <p:ph type="body" idx="71" hasCustomPrompt="1"/>
          </p:nvPr>
        </p:nvSpPr>
        <p:spPr>
          <a:xfrm>
            <a:off x="7424934" y="3744378"/>
            <a:ext cx="1908000" cy="280200"/>
          </a:xfrm>
        </p:spPr>
        <p:txBody>
          <a:bodyPr lIns="0" tIns="0" rIns="0" bIns="0" rtlCol="0" anchor="b">
            <a:normAutofit/>
          </a:bodyPr>
          <a:lstStyle>
            <a:lvl1pPr marL="0" indent="0" algn="l">
              <a:buFont typeface="Arial" panose="020B0604020202020204" pitchFamily="34" charse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Изменить текст</a:t>
            </a:r>
          </a:p>
        </p:txBody>
      </p:sp>
      <p:sp>
        <p:nvSpPr>
          <p:cNvPr id="45" name="Текст 11">
            <a:extLst>
              <a:ext uri="{FF2B5EF4-FFF2-40B4-BE49-F238E27FC236}">
                <a16:creationId xmlns:a16="http://schemas.microsoft.com/office/drawing/2014/main" id="{FA001AE7-4E42-42A6-9347-729901FA288B}"/>
              </a:ext>
            </a:extLst>
          </p:cNvPr>
          <p:cNvSpPr>
            <a:spLocks noGrp="1"/>
          </p:cNvSpPr>
          <p:nvPr>
            <p:ph type="body" sz="quarter" idx="72"/>
          </p:nvPr>
        </p:nvSpPr>
        <p:spPr>
          <a:xfrm>
            <a:off x="7424934" y="4070552"/>
            <a:ext cx="1908000" cy="214088"/>
          </a:xfrm>
        </p:spPr>
        <p:txBody>
          <a:bodyPr lIns="0" tIns="0" rIns="0" bIns="0" rtlCol="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ru-RU" noProof="0"/>
              <a:t>Образец текста</a:t>
            </a:r>
          </a:p>
        </p:txBody>
      </p:sp>
      <p:sp>
        <p:nvSpPr>
          <p:cNvPr id="50" name="Текст 2">
            <a:extLst>
              <a:ext uri="{FF2B5EF4-FFF2-40B4-BE49-F238E27FC236}">
                <a16:creationId xmlns:a16="http://schemas.microsoft.com/office/drawing/2014/main" id="{42536D59-8909-4D52-8F15-FBD7DDF9B649}"/>
              </a:ext>
            </a:extLst>
          </p:cNvPr>
          <p:cNvSpPr>
            <a:spLocks noGrp="1"/>
          </p:cNvSpPr>
          <p:nvPr>
            <p:ph type="body" idx="74" hasCustomPrompt="1"/>
          </p:nvPr>
        </p:nvSpPr>
        <p:spPr>
          <a:xfrm>
            <a:off x="9459951" y="3744378"/>
            <a:ext cx="1908000" cy="280200"/>
          </a:xfrm>
        </p:spPr>
        <p:txBody>
          <a:bodyPr lIns="0" tIns="0" rIns="0" bIns="0" rtlCol="0" anchor="b">
            <a:normAutofit/>
          </a:bodyPr>
          <a:lstStyle>
            <a:lvl1pPr marL="0" indent="0" algn="l">
              <a:buFont typeface="Arial" panose="020B0604020202020204" pitchFamily="34" charse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Изменить текст</a:t>
            </a:r>
          </a:p>
        </p:txBody>
      </p:sp>
      <p:sp>
        <p:nvSpPr>
          <p:cNvPr id="51" name="Текст 11">
            <a:extLst>
              <a:ext uri="{FF2B5EF4-FFF2-40B4-BE49-F238E27FC236}">
                <a16:creationId xmlns:a16="http://schemas.microsoft.com/office/drawing/2014/main" id="{2222413B-A6E3-48FA-8BD0-7B34247C7881}"/>
              </a:ext>
            </a:extLst>
          </p:cNvPr>
          <p:cNvSpPr>
            <a:spLocks noGrp="1"/>
          </p:cNvSpPr>
          <p:nvPr>
            <p:ph type="body" sz="quarter" idx="75"/>
          </p:nvPr>
        </p:nvSpPr>
        <p:spPr>
          <a:xfrm>
            <a:off x="9459951" y="4070552"/>
            <a:ext cx="1908000" cy="214088"/>
          </a:xfrm>
        </p:spPr>
        <p:txBody>
          <a:bodyPr lIns="0" tIns="0" rIns="0" bIns="0" rtlCol="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ru-RU" noProof="0"/>
              <a:t>Образец текста</a:t>
            </a:r>
          </a:p>
        </p:txBody>
      </p:sp>
      <p:sp>
        <p:nvSpPr>
          <p:cNvPr id="29" name="Текст 2">
            <a:extLst>
              <a:ext uri="{FF2B5EF4-FFF2-40B4-BE49-F238E27FC236}">
                <a16:creationId xmlns:a16="http://schemas.microsoft.com/office/drawing/2014/main" id="{4D76DCFE-3432-4A5F-955D-7561AB292330}"/>
              </a:ext>
            </a:extLst>
          </p:cNvPr>
          <p:cNvSpPr>
            <a:spLocks noGrp="1"/>
          </p:cNvSpPr>
          <p:nvPr>
            <p:ph type="body" idx="76" hasCustomPrompt="1"/>
          </p:nvPr>
        </p:nvSpPr>
        <p:spPr>
          <a:xfrm>
            <a:off x="5389917" y="4784422"/>
            <a:ext cx="1908000" cy="280200"/>
          </a:xfrm>
        </p:spPr>
        <p:txBody>
          <a:bodyPr lIns="0" tIns="0" rIns="0" bIns="0" rtlCol="0" anchor="b">
            <a:normAutofit/>
          </a:bodyPr>
          <a:lstStyle>
            <a:lvl1pPr marL="0" indent="0" algn="l">
              <a:buFont typeface="Arial" panose="020B0604020202020204" pitchFamily="34" charse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Изменить текст</a:t>
            </a:r>
          </a:p>
        </p:txBody>
      </p:sp>
      <p:sp>
        <p:nvSpPr>
          <p:cNvPr id="30" name="Текст 11">
            <a:extLst>
              <a:ext uri="{FF2B5EF4-FFF2-40B4-BE49-F238E27FC236}">
                <a16:creationId xmlns:a16="http://schemas.microsoft.com/office/drawing/2014/main" id="{11F291FA-EABF-4C0D-AF94-B7A47A81ECED}"/>
              </a:ext>
            </a:extLst>
          </p:cNvPr>
          <p:cNvSpPr>
            <a:spLocks noGrp="1"/>
          </p:cNvSpPr>
          <p:nvPr>
            <p:ph type="body" sz="quarter" idx="77"/>
          </p:nvPr>
        </p:nvSpPr>
        <p:spPr>
          <a:xfrm>
            <a:off x="5389917" y="5110596"/>
            <a:ext cx="1908000" cy="214088"/>
          </a:xfrm>
        </p:spPr>
        <p:txBody>
          <a:bodyPr lIns="0" tIns="0" rIns="0" bIns="0" rtlCol="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ru-RU" noProof="0"/>
              <a:t>Образец текста</a:t>
            </a:r>
          </a:p>
        </p:txBody>
      </p:sp>
      <p:sp>
        <p:nvSpPr>
          <p:cNvPr id="33" name="Текст 2">
            <a:extLst>
              <a:ext uri="{FF2B5EF4-FFF2-40B4-BE49-F238E27FC236}">
                <a16:creationId xmlns:a16="http://schemas.microsoft.com/office/drawing/2014/main" id="{922A983C-97ED-4D4F-90B9-78A07353BC8F}"/>
              </a:ext>
            </a:extLst>
          </p:cNvPr>
          <p:cNvSpPr>
            <a:spLocks noGrp="1"/>
          </p:cNvSpPr>
          <p:nvPr>
            <p:ph type="body" idx="78" hasCustomPrompt="1"/>
          </p:nvPr>
        </p:nvSpPr>
        <p:spPr>
          <a:xfrm>
            <a:off x="7424934" y="4784422"/>
            <a:ext cx="1908000" cy="280200"/>
          </a:xfrm>
        </p:spPr>
        <p:txBody>
          <a:bodyPr lIns="0" tIns="0" rIns="0" bIns="0" rtlCol="0" anchor="b">
            <a:normAutofit/>
          </a:bodyPr>
          <a:lstStyle>
            <a:lvl1pPr marL="0" indent="0" algn="l">
              <a:buFont typeface="Arial" panose="020B0604020202020204" pitchFamily="34" charse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Изменить текст</a:t>
            </a:r>
          </a:p>
        </p:txBody>
      </p:sp>
      <p:sp>
        <p:nvSpPr>
          <p:cNvPr id="35" name="Текст 11">
            <a:extLst>
              <a:ext uri="{FF2B5EF4-FFF2-40B4-BE49-F238E27FC236}">
                <a16:creationId xmlns:a16="http://schemas.microsoft.com/office/drawing/2014/main" id="{FD1E7350-7D86-49FC-8701-EE982A922CD1}"/>
              </a:ext>
            </a:extLst>
          </p:cNvPr>
          <p:cNvSpPr>
            <a:spLocks noGrp="1"/>
          </p:cNvSpPr>
          <p:nvPr>
            <p:ph type="body" sz="quarter" idx="79"/>
          </p:nvPr>
        </p:nvSpPr>
        <p:spPr>
          <a:xfrm>
            <a:off x="7424934" y="5110596"/>
            <a:ext cx="1908000" cy="214088"/>
          </a:xfrm>
        </p:spPr>
        <p:txBody>
          <a:bodyPr lIns="0" tIns="0" rIns="0" bIns="0" rtlCol="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ru-RU" noProof="0"/>
              <a:t>Образец текста</a:t>
            </a:r>
          </a:p>
        </p:txBody>
      </p:sp>
      <p:sp>
        <p:nvSpPr>
          <p:cNvPr id="36" name="Текст 2">
            <a:extLst>
              <a:ext uri="{FF2B5EF4-FFF2-40B4-BE49-F238E27FC236}">
                <a16:creationId xmlns:a16="http://schemas.microsoft.com/office/drawing/2014/main" id="{BD11603C-59B8-4FC2-97A6-FA9D7C86E67F}"/>
              </a:ext>
            </a:extLst>
          </p:cNvPr>
          <p:cNvSpPr>
            <a:spLocks noGrp="1"/>
          </p:cNvSpPr>
          <p:nvPr>
            <p:ph type="body" idx="80" hasCustomPrompt="1"/>
          </p:nvPr>
        </p:nvSpPr>
        <p:spPr>
          <a:xfrm>
            <a:off x="9459951" y="4784422"/>
            <a:ext cx="1908000" cy="280200"/>
          </a:xfrm>
        </p:spPr>
        <p:txBody>
          <a:bodyPr lIns="0" tIns="0" rIns="0" bIns="0" rtlCol="0" anchor="b">
            <a:normAutofit/>
          </a:bodyPr>
          <a:lstStyle>
            <a:lvl1pPr marL="0" indent="0" algn="l">
              <a:buFont typeface="Arial" panose="020B0604020202020204" pitchFamily="34" charse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Изменить текст</a:t>
            </a:r>
          </a:p>
        </p:txBody>
      </p:sp>
      <p:sp>
        <p:nvSpPr>
          <p:cNvPr id="37" name="Текст 11">
            <a:extLst>
              <a:ext uri="{FF2B5EF4-FFF2-40B4-BE49-F238E27FC236}">
                <a16:creationId xmlns:a16="http://schemas.microsoft.com/office/drawing/2014/main" id="{6E490732-5FB8-4E3E-9D69-E5406F92F7FB}"/>
              </a:ext>
            </a:extLst>
          </p:cNvPr>
          <p:cNvSpPr>
            <a:spLocks noGrp="1"/>
          </p:cNvSpPr>
          <p:nvPr>
            <p:ph type="body" sz="quarter" idx="81"/>
          </p:nvPr>
        </p:nvSpPr>
        <p:spPr>
          <a:xfrm>
            <a:off x="9459951" y="5110596"/>
            <a:ext cx="1908000" cy="214088"/>
          </a:xfrm>
        </p:spPr>
        <p:txBody>
          <a:bodyPr lIns="0" tIns="0" rIns="0" bIns="0" rtlCol="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ru-RU" noProof="0"/>
              <a:t>Образец текста</a:t>
            </a:r>
          </a:p>
        </p:txBody>
      </p:sp>
      <p:sp>
        <p:nvSpPr>
          <p:cNvPr id="9" name="Прямоугольник 8">
            <a:extLst>
              <a:ext uri="{FF2B5EF4-FFF2-40B4-BE49-F238E27FC236}">
                <a16:creationId xmlns:a16="http://schemas.microsoft.com/office/drawing/2014/main" id="{E86A0EC4-BC37-4FC9-9F26-E3C1334A4C34}"/>
              </a:ext>
            </a:extLst>
          </p:cNvPr>
          <p:cNvSpPr/>
          <p:nvPr userDrawn="1"/>
        </p:nvSpPr>
        <p:spPr>
          <a:xfrm>
            <a:off x="5381032" y="3305997"/>
            <a:ext cx="265176" cy="266400"/>
          </a:xfrm>
          <a:prstGeom prst="rect">
            <a:avLst/>
          </a:prstGeom>
          <a:solidFill>
            <a:srgbClr val="21468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ru-RU" noProof="0"/>
          </a:p>
        </p:txBody>
      </p:sp>
      <p:sp>
        <p:nvSpPr>
          <p:cNvPr id="38" name="Прямоугольник 37">
            <a:extLst>
              <a:ext uri="{FF2B5EF4-FFF2-40B4-BE49-F238E27FC236}">
                <a16:creationId xmlns:a16="http://schemas.microsoft.com/office/drawing/2014/main" id="{81BD5238-9183-4891-90FE-BFADE39D52EE}"/>
              </a:ext>
            </a:extLst>
          </p:cNvPr>
          <p:cNvSpPr/>
          <p:nvPr userDrawn="1"/>
        </p:nvSpPr>
        <p:spPr>
          <a:xfrm>
            <a:off x="7416049" y="3305997"/>
            <a:ext cx="265176" cy="266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ru-RU" noProof="0"/>
          </a:p>
        </p:txBody>
      </p:sp>
      <p:sp>
        <p:nvSpPr>
          <p:cNvPr id="39" name="Прямоугольник 38">
            <a:extLst>
              <a:ext uri="{FF2B5EF4-FFF2-40B4-BE49-F238E27FC236}">
                <a16:creationId xmlns:a16="http://schemas.microsoft.com/office/drawing/2014/main" id="{92B2D4CE-3326-4F5C-847C-7ADD21460FA5}"/>
              </a:ext>
            </a:extLst>
          </p:cNvPr>
          <p:cNvSpPr/>
          <p:nvPr userDrawn="1"/>
        </p:nvSpPr>
        <p:spPr>
          <a:xfrm>
            <a:off x="9451066" y="3305997"/>
            <a:ext cx="265176" cy="266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ru-RU" noProof="0"/>
          </a:p>
        </p:txBody>
      </p:sp>
      <p:sp>
        <p:nvSpPr>
          <p:cNvPr id="40" name="Прямоугольник 39">
            <a:extLst>
              <a:ext uri="{FF2B5EF4-FFF2-40B4-BE49-F238E27FC236}">
                <a16:creationId xmlns:a16="http://schemas.microsoft.com/office/drawing/2014/main" id="{CBFBD00C-155A-4E35-84F8-6154CA214B93}"/>
              </a:ext>
            </a:extLst>
          </p:cNvPr>
          <p:cNvSpPr/>
          <p:nvPr userDrawn="1"/>
        </p:nvSpPr>
        <p:spPr>
          <a:xfrm>
            <a:off x="5381032" y="4401622"/>
            <a:ext cx="265176" cy="26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ru-RU" noProof="0"/>
          </a:p>
        </p:txBody>
      </p:sp>
      <p:sp>
        <p:nvSpPr>
          <p:cNvPr id="41" name="Прямоугольник 40">
            <a:extLst>
              <a:ext uri="{FF2B5EF4-FFF2-40B4-BE49-F238E27FC236}">
                <a16:creationId xmlns:a16="http://schemas.microsoft.com/office/drawing/2014/main" id="{B80A9D06-023A-4BEC-A29D-DB94D1C5D09B}"/>
              </a:ext>
            </a:extLst>
          </p:cNvPr>
          <p:cNvSpPr/>
          <p:nvPr userDrawn="1"/>
        </p:nvSpPr>
        <p:spPr>
          <a:xfrm>
            <a:off x="7416049" y="4401622"/>
            <a:ext cx="265176" cy="266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ru-RU" noProof="0"/>
          </a:p>
        </p:txBody>
      </p:sp>
      <p:sp>
        <p:nvSpPr>
          <p:cNvPr id="42" name="Прямоугольник 41">
            <a:extLst>
              <a:ext uri="{FF2B5EF4-FFF2-40B4-BE49-F238E27FC236}">
                <a16:creationId xmlns:a16="http://schemas.microsoft.com/office/drawing/2014/main" id="{B7783EDA-47B1-4EE9-9DF1-72DA4FBB6EBB}"/>
              </a:ext>
            </a:extLst>
          </p:cNvPr>
          <p:cNvSpPr/>
          <p:nvPr userDrawn="1"/>
        </p:nvSpPr>
        <p:spPr>
          <a:xfrm>
            <a:off x="9451066" y="4401622"/>
            <a:ext cx="265176" cy="266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ru-RU" noProof="0"/>
          </a:p>
        </p:txBody>
      </p:sp>
      <p:sp>
        <p:nvSpPr>
          <p:cNvPr id="12" name="Диаграмма 11">
            <a:extLst>
              <a:ext uri="{FF2B5EF4-FFF2-40B4-BE49-F238E27FC236}">
                <a16:creationId xmlns:a16="http://schemas.microsoft.com/office/drawing/2014/main" id="{0A6297C2-03D3-4827-8174-BFCF830BF105}"/>
              </a:ext>
            </a:extLst>
          </p:cNvPr>
          <p:cNvSpPr>
            <a:spLocks noGrp="1"/>
          </p:cNvSpPr>
          <p:nvPr>
            <p:ph type="chart" sz="quarter" idx="82" hasCustomPrompt="1"/>
          </p:nvPr>
        </p:nvSpPr>
        <p:spPr>
          <a:xfrm>
            <a:off x="839788" y="2039527"/>
            <a:ext cx="4110037" cy="3284948"/>
          </a:xfrm>
        </p:spPr>
        <p:txBody>
          <a:bodyPr rtlCol="0" anchor="ctr" anchorCtr="0">
            <a:normAutofit/>
          </a:bodyPr>
          <a:lstStyle>
            <a:lvl1pPr marL="0" indent="0" algn="ctr">
              <a:buNone/>
              <a:defRPr sz="1400"/>
            </a:lvl1pPr>
          </a:lstStyle>
          <a:p>
            <a:pPr rtl="0"/>
            <a:r>
              <a:rPr lang="ru-RU" noProof="0"/>
              <a:t>Щелкните значок, чтобы добавить диаграмму</a:t>
            </a:r>
          </a:p>
        </p:txBody>
      </p:sp>
      <p:sp>
        <p:nvSpPr>
          <p:cNvPr id="47" name="Рисунок 11">
            <a:extLst>
              <a:ext uri="{FF2B5EF4-FFF2-40B4-BE49-F238E27FC236}">
                <a16:creationId xmlns:a16="http://schemas.microsoft.com/office/drawing/2014/main" id="{99F0FD6D-EAFC-4719-A178-145AF6E9077F}"/>
              </a:ext>
            </a:extLst>
          </p:cNvPr>
          <p:cNvSpPr>
            <a:spLocks noGrp="1"/>
          </p:cNvSpPr>
          <p:nvPr>
            <p:ph type="pic" sz="quarter" idx="50" hasCustomPrompt="1"/>
          </p:nvPr>
        </p:nvSpPr>
        <p:spPr>
          <a:xfrm>
            <a:off x="9409913" y="851603"/>
            <a:ext cx="1938528" cy="393192"/>
          </a:xfrm>
          <a:prstGeom prst="roundRect">
            <a:avLst/>
          </a:prstGeom>
        </p:spPr>
        <p:txBody>
          <a:bodyPr rtlCol="0" anchor="ctr" anchorCtr="0">
            <a:normAutofit/>
          </a:bodyPr>
          <a:lstStyle>
            <a:lvl1pPr marL="0" indent="0" algn="ctr">
              <a:buNone/>
              <a:defRPr sz="1600">
                <a:solidFill>
                  <a:schemeClr val="bg1"/>
                </a:solidFill>
              </a:defRPr>
            </a:lvl1pPr>
          </a:lstStyle>
          <a:p>
            <a:pPr rtl="0"/>
            <a:r>
              <a:rPr lang="ru-RU" noProof="0"/>
              <a:t>Щелкните значок, чтобы добавить фото</a:t>
            </a:r>
          </a:p>
        </p:txBody>
      </p:sp>
    </p:spTree>
    <p:extLst>
      <p:ext uri="{BB962C8B-B14F-4D97-AF65-F5344CB8AC3E}">
        <p14:creationId xmlns:p14="http://schemas.microsoft.com/office/powerpoint/2010/main" val="2581558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второй вариант">
    <p:bg bwMode="grayWhite">
      <p:bgPr>
        <a:gradFill flip="none" rotWithShape="1">
          <a:gsLst>
            <a:gs pos="0">
              <a:schemeClr val="tx2">
                <a:lumMod val="50000"/>
              </a:schemeClr>
            </a:gs>
            <a:gs pos="34000">
              <a:schemeClr val="tx2"/>
            </a:gs>
            <a:gs pos="66000">
              <a:schemeClr val="tx2">
                <a:lumMod val="75000"/>
              </a:schemeClr>
            </a:gs>
            <a:gs pos="97000">
              <a:schemeClr val="tx2">
                <a:lumMod val="50000"/>
              </a:schemeClr>
            </a:gs>
          </a:gsLst>
          <a:lin ang="2700000" scaled="1"/>
          <a:tileRect/>
        </a:gradFill>
        <a:effectLst/>
      </p:bgPr>
    </p:bg>
    <p:spTree>
      <p:nvGrpSpPr>
        <p:cNvPr id="1" name=""/>
        <p:cNvGrpSpPr/>
        <p:nvPr/>
      </p:nvGrpSpPr>
      <p:grpSpPr>
        <a:xfrm>
          <a:off x="0" y="0"/>
          <a:ext cx="0" cy="0"/>
          <a:chOff x="0" y="0"/>
          <a:chExt cx="0" cy="0"/>
        </a:xfrm>
      </p:grpSpPr>
      <p:sp>
        <p:nvSpPr>
          <p:cNvPr id="10" name="Г-образная фигура 9">
            <a:extLst>
              <a:ext uri="{FF2B5EF4-FFF2-40B4-BE49-F238E27FC236}">
                <a16:creationId xmlns:a16="http://schemas.microsoft.com/office/drawing/2014/main" id="{13412040-642F-40C5-8AB5-C0E8D41B481B}"/>
              </a:ext>
            </a:extLst>
          </p:cNvPr>
          <p:cNvSpPr/>
          <p:nvPr userDrawn="1"/>
        </p:nvSpPr>
        <p:spPr>
          <a:xfrm flipV="1">
            <a:off x="870090" y="709300"/>
            <a:ext cx="2772000" cy="2772000"/>
          </a:xfrm>
          <a:prstGeom prst="corner">
            <a:avLst>
              <a:gd name="adj1" fmla="val 7397"/>
              <a:gd name="adj2" fmla="val 7750"/>
            </a:avLst>
          </a:prstGeom>
          <a:solidFill>
            <a:schemeClr val="bg2"/>
          </a:solidFill>
          <a:ln>
            <a:solidFill>
              <a:schemeClr val="bg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rtl="0"/>
            <a:endParaRPr lang="ru-RU" noProof="0" dirty="0"/>
          </a:p>
        </p:txBody>
      </p:sp>
      <p:sp>
        <p:nvSpPr>
          <p:cNvPr id="9" name="Прямоугольник 8" title="Боковая панель">
            <a:extLst>
              <a:ext uri="{FF2B5EF4-FFF2-40B4-BE49-F238E27FC236}">
                <a16:creationId xmlns:a16="http://schemas.microsoft.com/office/drawing/2014/main" id="{BADD331D-DA8D-4D47-A2BB-F4875FDB16A4}"/>
              </a:ext>
            </a:extLst>
          </p:cNvPr>
          <p:cNvSpPr/>
          <p:nvPr userDrawn="1"/>
        </p:nvSpPr>
        <p:spPr>
          <a:xfrm rot="5400000">
            <a:off x="5791174" y="457175"/>
            <a:ext cx="609651" cy="1219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Заголовок 1"/>
          <p:cNvSpPr>
            <a:spLocks noGrp="1"/>
          </p:cNvSpPr>
          <p:nvPr>
            <p:ph type="ctrTitle" hasCustomPrompt="1"/>
          </p:nvPr>
        </p:nvSpPr>
        <p:spPr>
          <a:xfrm>
            <a:off x="1397977" y="1151796"/>
            <a:ext cx="9504485" cy="3007447"/>
          </a:xfrm>
        </p:spPr>
        <p:txBody>
          <a:bodyPr rtlCol="0" anchor="ctr" anchorCtr="0">
            <a:noAutofit/>
          </a:bodyPr>
          <a:lstStyle>
            <a:lvl1pPr algn="ctr">
              <a:defRPr sz="6600" cap="none" baseline="0">
                <a:solidFill>
                  <a:schemeClr val="bg1"/>
                </a:solidFill>
              </a:defRPr>
            </a:lvl1pPr>
          </a:lstStyle>
          <a:p>
            <a:pPr rtl="0"/>
            <a:r>
              <a:rPr lang="ru-RU" noProof="0" dirty="0"/>
              <a:t>Щелкните, чтобы изменить стиль образца заголовка</a:t>
            </a:r>
          </a:p>
        </p:txBody>
      </p:sp>
      <p:sp>
        <p:nvSpPr>
          <p:cNvPr id="3" name="Подзаголовок 2"/>
          <p:cNvSpPr>
            <a:spLocks noGrp="1"/>
          </p:cNvSpPr>
          <p:nvPr>
            <p:ph type="subTitle" idx="1"/>
          </p:nvPr>
        </p:nvSpPr>
        <p:spPr>
          <a:xfrm>
            <a:off x="1397977" y="4897053"/>
            <a:ext cx="9504485" cy="1086237"/>
          </a:xfrm>
        </p:spPr>
        <p:txBody>
          <a:bodyPr rtlCol="0">
            <a:normAutofit/>
          </a:bodyPr>
          <a:lstStyle>
            <a:lvl1pPr marL="0" indent="0" algn="ctr">
              <a:lnSpc>
                <a:spcPct val="112000"/>
              </a:lnSpc>
              <a:spcBef>
                <a:spcPts val="0"/>
              </a:spcBef>
              <a:spcAft>
                <a:spcPts val="0"/>
              </a:spcAft>
              <a:buNone/>
              <a:defRPr sz="2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a:t>Образец подзаголовка</a:t>
            </a:r>
            <a:endParaRPr lang="ru-RU" noProof="0" dirty="0"/>
          </a:p>
        </p:txBody>
      </p:sp>
      <p:sp>
        <p:nvSpPr>
          <p:cNvPr id="4" name="Дата 3"/>
          <p:cNvSpPr>
            <a:spLocks noGrp="1"/>
          </p:cNvSpPr>
          <p:nvPr>
            <p:ph type="dt" sz="half" idx="10"/>
          </p:nvPr>
        </p:nvSpPr>
        <p:spPr>
          <a:xfrm>
            <a:off x="752858" y="6453386"/>
            <a:ext cx="1607944" cy="404614"/>
          </a:xfrm>
        </p:spPr>
        <p:txBody>
          <a:bodyPr rtlCol="0"/>
          <a:lstStyle>
            <a:lvl1pPr>
              <a:defRPr baseline="0">
                <a:solidFill>
                  <a:schemeClr val="bg1"/>
                </a:solidFill>
              </a:defRPr>
            </a:lvl1pPr>
          </a:lstStyle>
          <a:p>
            <a:pPr rtl="0"/>
            <a:fld id="{7FB405CF-C7E9-4233-9137-7641E9EC63E9}" type="datetime1">
              <a:rPr lang="ru-RU" noProof="0" smtClean="0"/>
              <a:t>29.11.2021</a:t>
            </a:fld>
            <a:endParaRPr lang="ru-RU" noProof="0" dirty="0"/>
          </a:p>
        </p:txBody>
      </p:sp>
      <p:sp>
        <p:nvSpPr>
          <p:cNvPr id="5" name="Нижний колонтитул 4"/>
          <p:cNvSpPr>
            <a:spLocks noGrp="1"/>
          </p:cNvSpPr>
          <p:nvPr>
            <p:ph type="ftr" sz="quarter" idx="11"/>
          </p:nvPr>
        </p:nvSpPr>
        <p:spPr>
          <a:xfrm>
            <a:off x="2584054" y="6453386"/>
            <a:ext cx="7023377" cy="404614"/>
          </a:xfrm>
        </p:spPr>
        <p:txBody>
          <a:bodyPr rtlCol="0"/>
          <a:lstStyle>
            <a:lvl1pPr algn="ctr">
              <a:defRPr baseline="0">
                <a:solidFill>
                  <a:schemeClr val="bg1"/>
                </a:solidFill>
              </a:defRPr>
            </a:lvl1pPr>
          </a:lstStyle>
          <a:p>
            <a:pPr rtl="0"/>
            <a:r>
              <a:rPr lang="ru-RU" noProof="0" dirty="0"/>
              <a:t>Добавить нижний колонтитул </a:t>
            </a:r>
          </a:p>
        </p:txBody>
      </p:sp>
      <p:sp>
        <p:nvSpPr>
          <p:cNvPr id="6" name="Номер слайда 5"/>
          <p:cNvSpPr>
            <a:spLocks noGrp="1"/>
          </p:cNvSpPr>
          <p:nvPr>
            <p:ph type="sldNum" sz="quarter" idx="12"/>
          </p:nvPr>
        </p:nvSpPr>
        <p:spPr>
          <a:xfrm>
            <a:off x="9830683" y="6453386"/>
            <a:ext cx="1596292" cy="404614"/>
          </a:xfrm>
        </p:spPr>
        <p:txBody>
          <a:bodyPr rtlCol="0"/>
          <a:lstStyle>
            <a:lvl1pPr>
              <a:defRPr baseline="0">
                <a:solidFill>
                  <a:schemeClr val="bg1"/>
                </a:solidFill>
              </a:defRPr>
            </a:lvl1pPr>
          </a:lstStyle>
          <a:p>
            <a:pPr rtl="0"/>
            <a:fld id="{B38049E5-7B53-4E85-8972-7D6C4BCE5BB9}" type="slidenum">
              <a:rPr lang="ru-RU" noProof="0" smtClean="0"/>
              <a:pPr/>
              <a:t>‹#›</a:t>
            </a:fld>
            <a:endParaRPr lang="ru-RU" noProof="0" dirty="0"/>
          </a:p>
        </p:txBody>
      </p:sp>
      <p:sp>
        <p:nvSpPr>
          <p:cNvPr id="11" name="Г-образная фигура 10">
            <a:extLst>
              <a:ext uri="{FF2B5EF4-FFF2-40B4-BE49-F238E27FC236}">
                <a16:creationId xmlns:a16="http://schemas.microsoft.com/office/drawing/2014/main" id="{68D376A1-CC76-4C90-B2CF-F89EA13E7942}"/>
              </a:ext>
            </a:extLst>
          </p:cNvPr>
          <p:cNvSpPr/>
          <p:nvPr userDrawn="1"/>
        </p:nvSpPr>
        <p:spPr>
          <a:xfrm rot="10800000" flipV="1">
            <a:off x="8549910" y="1820273"/>
            <a:ext cx="2772000" cy="2772000"/>
          </a:xfrm>
          <a:prstGeom prst="corner">
            <a:avLst>
              <a:gd name="adj1" fmla="val 7397"/>
              <a:gd name="adj2" fmla="val 7750"/>
            </a:avLst>
          </a:prstGeom>
          <a:solidFill>
            <a:schemeClr val="bg2"/>
          </a:solidFill>
          <a:ln>
            <a:solidFill>
              <a:schemeClr val="bg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rtl="0"/>
            <a:endParaRPr lang="ru-RU" noProof="0" dirty="0"/>
          </a:p>
        </p:txBody>
      </p:sp>
      <p:sp>
        <p:nvSpPr>
          <p:cNvPr id="8" name="Г-образная фигура 7">
            <a:extLst>
              <a:ext uri="{FF2B5EF4-FFF2-40B4-BE49-F238E27FC236}">
                <a16:creationId xmlns:a16="http://schemas.microsoft.com/office/drawing/2014/main" id="{B5516E7A-AEB0-4772-8098-8B0F8B5F1126}"/>
              </a:ext>
            </a:extLst>
          </p:cNvPr>
          <p:cNvSpPr/>
          <p:nvPr userDrawn="1"/>
        </p:nvSpPr>
        <p:spPr>
          <a:xfrm flipV="1">
            <a:off x="752858" y="609652"/>
            <a:ext cx="3152309" cy="3007448"/>
          </a:xfrm>
          <a:prstGeom prst="corner">
            <a:avLst>
              <a:gd name="adj1" fmla="val 6089"/>
              <a:gd name="adj2" fmla="val 6769"/>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rtl="0"/>
            <a:endParaRPr lang="ru-RU" noProof="0" dirty="0"/>
          </a:p>
        </p:txBody>
      </p:sp>
      <p:sp>
        <p:nvSpPr>
          <p:cNvPr id="12" name="Г-образная фигура 11">
            <a:extLst>
              <a:ext uri="{FF2B5EF4-FFF2-40B4-BE49-F238E27FC236}">
                <a16:creationId xmlns:a16="http://schemas.microsoft.com/office/drawing/2014/main" id="{E864F603-D3F0-4241-9005-3F6C3BD62BEF}"/>
              </a:ext>
            </a:extLst>
          </p:cNvPr>
          <p:cNvSpPr/>
          <p:nvPr userDrawn="1"/>
        </p:nvSpPr>
        <p:spPr>
          <a:xfrm flipH="1">
            <a:off x="8286317" y="1685653"/>
            <a:ext cx="3152309" cy="3007448"/>
          </a:xfrm>
          <a:prstGeom prst="corner">
            <a:avLst>
              <a:gd name="adj1" fmla="val 6089"/>
              <a:gd name="adj2" fmla="val 6442"/>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rtl="0"/>
            <a:endParaRPr lang="ru-RU" noProof="0" dirty="0"/>
          </a:p>
        </p:txBody>
      </p:sp>
    </p:spTree>
    <p:extLst>
      <p:ext uri="{BB962C8B-B14F-4D97-AF65-F5344CB8AC3E}">
        <p14:creationId xmlns:p14="http://schemas.microsoft.com/office/powerpoint/2010/main" val="123350295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1371600" y="685800"/>
            <a:ext cx="9601200" cy="720213"/>
          </a:xfrm>
        </p:spPr>
        <p:txBody>
          <a:bodyPr rtlCol="0">
            <a:noAutofit/>
          </a:bodyPr>
          <a:lstStyle>
            <a:lvl1pPr>
              <a:defRPr sz="4800"/>
            </a:lvl1pPr>
          </a:lstStyle>
          <a:p>
            <a:pPr rtl="0"/>
            <a:r>
              <a:rPr lang="ru-RU" noProof="0" dirty="0"/>
              <a:t>Щелкните, чтобы изменить стиль образца заголовка</a:t>
            </a:r>
          </a:p>
        </p:txBody>
      </p:sp>
      <p:sp>
        <p:nvSpPr>
          <p:cNvPr id="3" name="Объект 2"/>
          <p:cNvSpPr>
            <a:spLocks noGrp="1"/>
          </p:cNvSpPr>
          <p:nvPr>
            <p:ph idx="1"/>
          </p:nvPr>
        </p:nvSpPr>
        <p:spPr>
          <a:xfrm>
            <a:off x="1371600" y="1484671"/>
            <a:ext cx="9601200" cy="4382729"/>
          </a:xfrm>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4" name="Дата 3"/>
          <p:cNvSpPr>
            <a:spLocks noGrp="1"/>
          </p:cNvSpPr>
          <p:nvPr>
            <p:ph type="dt" sz="half" idx="10"/>
          </p:nvPr>
        </p:nvSpPr>
        <p:spPr/>
        <p:txBody>
          <a:bodyPr rtlCol="0"/>
          <a:lstStyle/>
          <a:p>
            <a:pPr rtl="0"/>
            <a:fld id="{702538B1-C940-4406-BCB8-DC91D6A15B03}" type="datetime1">
              <a:rPr lang="ru-RU" noProof="0" smtClean="0"/>
              <a:t>29.11.2021</a:t>
            </a:fld>
            <a:endParaRPr lang="ru-RU" noProof="0" dirty="0"/>
          </a:p>
        </p:txBody>
      </p:sp>
      <p:sp>
        <p:nvSpPr>
          <p:cNvPr id="5" name="Нижний колонтитул 4"/>
          <p:cNvSpPr>
            <a:spLocks noGrp="1"/>
          </p:cNvSpPr>
          <p:nvPr>
            <p:ph type="ftr" sz="quarter" idx="11"/>
          </p:nvPr>
        </p:nvSpPr>
        <p:spPr/>
        <p:txBody>
          <a:bodyPr rtlCol="0"/>
          <a:lstStyle/>
          <a:p>
            <a:pPr algn="ctr" rtl="0"/>
            <a:r>
              <a:rPr lang="ru-RU" noProof="0" dirty="0"/>
              <a:t>Добавить нижний колонтитул </a:t>
            </a:r>
          </a:p>
        </p:txBody>
      </p:sp>
      <p:sp>
        <p:nvSpPr>
          <p:cNvPr id="6" name="Номер слайда 5"/>
          <p:cNvSpPr>
            <a:spLocks noGrp="1"/>
          </p:cNvSpPr>
          <p:nvPr>
            <p:ph type="sldNum" sz="quarter" idx="12"/>
          </p:nvPr>
        </p:nvSpPr>
        <p:spPr/>
        <p:txBody>
          <a:bodyPr rtlCol="0"/>
          <a:lstStyle/>
          <a:p>
            <a:pPr rtl="0"/>
            <a:fld id="{B38049E5-7B53-4E85-8972-7D6C4BCE5BB9}" type="slidenum">
              <a:rPr lang="ru-RU" noProof="0" smtClean="0"/>
              <a:t>‹#›</a:t>
            </a:fld>
            <a:endParaRPr lang="ru-RU" noProof="0" dirty="0"/>
          </a:p>
        </p:txBody>
      </p:sp>
      <p:cxnSp>
        <p:nvCxnSpPr>
          <p:cNvPr id="7" name="Прямая соединительная линия 6">
            <a:extLst>
              <a:ext uri="{FF2B5EF4-FFF2-40B4-BE49-F238E27FC236}">
                <a16:creationId xmlns:a16="http://schemas.microsoft.com/office/drawing/2014/main" id="{CBEFB83C-E1EC-41AC-BFF6-9D094E2D43C6}"/>
              </a:ext>
            </a:extLst>
          </p:cNvPr>
          <p:cNvCxnSpPr/>
          <p:nvPr userDrawn="1"/>
        </p:nvCxnSpPr>
        <p:spPr>
          <a:xfrm>
            <a:off x="1465008" y="1445344"/>
            <a:ext cx="946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9941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Объект с подписью и рисунком">
    <p:bg bwMode="ltGray">
      <p:bgPr>
        <a:solidFill>
          <a:schemeClr val="bg2"/>
        </a:solidFill>
        <a:effectLst/>
      </p:bgPr>
    </p:bg>
    <p:spTree>
      <p:nvGrpSpPr>
        <p:cNvPr id="1" name=""/>
        <p:cNvGrpSpPr/>
        <p:nvPr/>
      </p:nvGrpSpPr>
      <p:grpSpPr>
        <a:xfrm>
          <a:off x="0" y="0"/>
          <a:ext cx="0" cy="0"/>
          <a:chOff x="0" y="0"/>
          <a:chExt cx="0" cy="0"/>
        </a:xfrm>
      </p:grpSpPr>
      <p:sp>
        <p:nvSpPr>
          <p:cNvPr id="14" name="Прямоугольник 13">
            <a:extLst>
              <a:ext uri="{FF2B5EF4-FFF2-40B4-BE49-F238E27FC236}">
                <a16:creationId xmlns:a16="http://schemas.microsoft.com/office/drawing/2014/main" id="{20A2BD38-4A6C-44EB-900D-A3E3AE37854F}"/>
              </a:ext>
            </a:extLst>
          </p:cNvPr>
          <p:cNvSpPr/>
          <p:nvPr userDrawn="1"/>
        </p:nvSpPr>
        <p:spPr>
          <a:xfrm>
            <a:off x="6581723" y="404614"/>
            <a:ext cx="5191176" cy="6048772"/>
          </a:xfrm>
          <a:prstGeom prst="rect">
            <a:avLst/>
          </a:prstGeom>
          <a:gradFill flip="none" rotWithShape="1">
            <a:gsLst>
              <a:gs pos="0">
                <a:schemeClr val="tx2">
                  <a:lumMod val="50000"/>
                </a:schemeClr>
              </a:gs>
              <a:gs pos="36000">
                <a:schemeClr val="tx2"/>
              </a:gs>
              <a:gs pos="69000">
                <a:schemeClr val="tx2">
                  <a:lumMod val="75000"/>
                </a:schemeClr>
              </a:gs>
              <a:gs pos="97000">
                <a:schemeClr val="tx2">
                  <a:lumMod val="50000"/>
                </a:schemeClr>
              </a:gs>
            </a:gsLst>
            <a:lin ang="2700000" scaled="1"/>
            <a:tileRect/>
          </a:gradFill>
          <a:ln>
            <a:noFill/>
          </a:ln>
          <a:effectLst>
            <a:outerShdw blurRad="63500" sx="102000" sy="102000" algn="ctr" rotWithShape="0">
              <a:prstClr val="black">
                <a:alpha val="2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rtl="0"/>
            <a:endParaRPr lang="ru-RU" noProof="0" dirty="0"/>
          </a:p>
        </p:txBody>
      </p:sp>
      <p:sp>
        <p:nvSpPr>
          <p:cNvPr id="27" name="Овал 26">
            <a:extLst>
              <a:ext uri="{FF2B5EF4-FFF2-40B4-BE49-F238E27FC236}">
                <a16:creationId xmlns:a16="http://schemas.microsoft.com/office/drawing/2014/main" id="{C222C1B9-FA56-4CEA-AD98-25A595D942F8}"/>
              </a:ext>
            </a:extLst>
          </p:cNvPr>
          <p:cNvSpPr/>
          <p:nvPr userDrawn="1"/>
        </p:nvSpPr>
        <p:spPr bwMode="white">
          <a:xfrm>
            <a:off x="7040199" y="564425"/>
            <a:ext cx="4356000" cy="4464000"/>
          </a:xfrm>
          <a:prstGeom prst="ellipse">
            <a:avLst/>
          </a:prstGeom>
          <a:noFill/>
          <a:ln w="123825">
            <a:solidFill>
              <a:schemeClr val="accent3"/>
            </a:solidFill>
          </a:ln>
          <a:effectLst>
            <a:outerShdw blurRad="63500" sx="102000" sy="102000" algn="c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rtl="0"/>
            <a:endParaRPr lang="ru-RU" noProof="0" dirty="0"/>
          </a:p>
        </p:txBody>
      </p:sp>
      <p:sp>
        <p:nvSpPr>
          <p:cNvPr id="8" name="Прямоугольник 7" title="Фоновая фигура"/>
          <p:cNvSpPr/>
          <p:nvPr/>
        </p:nvSpPr>
        <p:spPr>
          <a:xfrm>
            <a:off x="0" y="376"/>
            <a:ext cx="6096000" cy="68576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Заголовок 1"/>
          <p:cNvSpPr>
            <a:spLocks noGrp="1"/>
          </p:cNvSpPr>
          <p:nvPr>
            <p:ph type="title" hasCustomPrompt="1"/>
          </p:nvPr>
        </p:nvSpPr>
        <p:spPr bwMode="white">
          <a:xfrm>
            <a:off x="586246" y="400665"/>
            <a:ext cx="4858460" cy="1428136"/>
          </a:xfrm>
        </p:spPr>
        <p:txBody>
          <a:bodyPr rtlCol="0" anchor="ctr" anchorCtr="0">
            <a:noAutofit/>
          </a:bodyPr>
          <a:lstStyle>
            <a:lvl1pPr algn="ctr">
              <a:lnSpc>
                <a:spcPct val="84000"/>
              </a:lnSpc>
              <a:defRPr sz="3800" baseline="0">
                <a:solidFill>
                  <a:schemeClr val="bg1"/>
                </a:solidFill>
              </a:defRPr>
            </a:lvl1pPr>
          </a:lstStyle>
          <a:p>
            <a:pPr rtl="0"/>
            <a:r>
              <a:rPr lang="ru-RU" noProof="0" dirty="0"/>
              <a:t>Щелкните, чтобы изменить стиль образца заголовка</a:t>
            </a:r>
          </a:p>
        </p:txBody>
      </p:sp>
      <p:sp>
        <p:nvSpPr>
          <p:cNvPr id="4" name="Текст 3"/>
          <p:cNvSpPr>
            <a:spLocks noGrp="1"/>
          </p:cNvSpPr>
          <p:nvPr>
            <p:ph type="body" sz="half" idx="2"/>
          </p:nvPr>
        </p:nvSpPr>
        <p:spPr>
          <a:xfrm>
            <a:off x="586246" y="2113935"/>
            <a:ext cx="4858460" cy="4247186"/>
          </a:xfrm>
        </p:spPr>
        <p:txBody>
          <a:bodyPr rtlCol="0"/>
          <a:lstStyle>
            <a:lvl1pPr marL="285750" indent="-285750">
              <a:lnSpc>
                <a:spcPct val="100000"/>
              </a:lnSpc>
              <a:spcBef>
                <a:spcPts val="0"/>
              </a:spcBef>
              <a:spcAft>
                <a:spcPts val="100"/>
              </a:spcAft>
              <a:buFont typeface="Arial" panose="020B0604020202020204" pitchFamily="34" charset="0"/>
              <a:buChar char="•"/>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a:t>Образец текста</a:t>
            </a:r>
          </a:p>
        </p:txBody>
      </p:sp>
      <p:sp>
        <p:nvSpPr>
          <p:cNvPr id="5" name="Дата 4"/>
          <p:cNvSpPr>
            <a:spLocks noGrp="1"/>
          </p:cNvSpPr>
          <p:nvPr>
            <p:ph type="dt" sz="half" idx="10"/>
          </p:nvPr>
        </p:nvSpPr>
        <p:spPr>
          <a:xfrm>
            <a:off x="586246" y="6443554"/>
            <a:ext cx="1324322" cy="404614"/>
          </a:xfrm>
        </p:spPr>
        <p:txBody>
          <a:bodyPr rtlCol="0"/>
          <a:lstStyle>
            <a:lvl1pPr>
              <a:defRPr>
                <a:solidFill>
                  <a:schemeClr val="bg1"/>
                </a:solidFill>
              </a:defRPr>
            </a:lvl1pPr>
          </a:lstStyle>
          <a:p>
            <a:pPr rtl="0"/>
            <a:fld id="{D55F6BDF-291F-4C2E-B9D8-9EC1D2DC17B1}" type="datetime1">
              <a:rPr lang="ru-RU" noProof="0" smtClean="0"/>
              <a:t>29.11.2021</a:t>
            </a:fld>
            <a:endParaRPr lang="ru-RU" noProof="0" dirty="0"/>
          </a:p>
        </p:txBody>
      </p:sp>
      <p:sp>
        <p:nvSpPr>
          <p:cNvPr id="6" name="Нижний колонтитул 5"/>
          <p:cNvSpPr>
            <a:spLocks noGrp="1"/>
          </p:cNvSpPr>
          <p:nvPr>
            <p:ph type="ftr" sz="quarter" idx="11"/>
          </p:nvPr>
        </p:nvSpPr>
        <p:spPr>
          <a:xfrm>
            <a:off x="2825377" y="6453386"/>
            <a:ext cx="2619329" cy="404614"/>
          </a:xfrm>
        </p:spPr>
        <p:txBody>
          <a:bodyPr rtlCol="0"/>
          <a:lstStyle>
            <a:lvl1pPr>
              <a:defRPr>
                <a:solidFill>
                  <a:schemeClr val="bg1"/>
                </a:solidFill>
              </a:defRPr>
            </a:lvl1pPr>
          </a:lstStyle>
          <a:p>
            <a:pPr rtl="0"/>
            <a:r>
              <a:rPr lang="ru-RU" noProof="0" dirty="0"/>
              <a:t>Добавить нижний колонтитул </a:t>
            </a:r>
          </a:p>
        </p:txBody>
      </p:sp>
      <p:sp>
        <p:nvSpPr>
          <p:cNvPr id="7" name="Номер слайда 6"/>
          <p:cNvSpPr>
            <a:spLocks noGrp="1"/>
          </p:cNvSpPr>
          <p:nvPr>
            <p:ph type="sldNum" sz="quarter" idx="12"/>
          </p:nvPr>
        </p:nvSpPr>
        <p:spPr>
          <a:xfrm>
            <a:off x="10187939" y="6453386"/>
            <a:ext cx="1596292" cy="404614"/>
          </a:xfrm>
        </p:spPr>
        <p:txBody>
          <a:bodyPr rtlCol="0"/>
          <a:lstStyle>
            <a:lvl1pPr>
              <a:defRPr>
                <a:solidFill>
                  <a:schemeClr val="tx2"/>
                </a:solidFill>
              </a:defRPr>
            </a:lvl1pPr>
          </a:lstStyle>
          <a:p>
            <a:pPr rtl="0"/>
            <a:fld id="{B38049E5-7B53-4E85-8972-7D6C4BCE5BB9}" type="slidenum">
              <a:rPr lang="ru-RU" noProof="0" smtClean="0"/>
              <a:t>‹#›</a:t>
            </a:fld>
            <a:endParaRPr lang="ru-RU" noProof="0" dirty="0"/>
          </a:p>
        </p:txBody>
      </p:sp>
      <p:sp>
        <p:nvSpPr>
          <p:cNvPr id="9" name="Прямоугольник 8" title="Разделительная линия"/>
          <p:cNvSpPr/>
          <p:nvPr/>
        </p:nvSpPr>
        <p:spPr>
          <a:xfrm>
            <a:off x="6024000" y="0"/>
            <a:ext cx="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Рисунок 12">
            <a:extLst>
              <a:ext uri="{FF2B5EF4-FFF2-40B4-BE49-F238E27FC236}">
                <a16:creationId xmlns:a16="http://schemas.microsoft.com/office/drawing/2014/main" id="{9786B981-6A78-425B-97A2-BA24E40DB7AD}"/>
              </a:ext>
            </a:extLst>
          </p:cNvPr>
          <p:cNvSpPr>
            <a:spLocks noGrp="1"/>
          </p:cNvSpPr>
          <p:nvPr>
            <p:ph type="pic" sz="quarter" idx="13"/>
          </p:nvPr>
        </p:nvSpPr>
        <p:spPr>
          <a:xfrm>
            <a:off x="7145761" y="670570"/>
            <a:ext cx="4151312" cy="4248000"/>
          </a:xfrm>
          <a:prstGeom prst="ellipse">
            <a:avLst/>
          </a:prstGeom>
          <a:ln w="38100">
            <a:solidFill>
              <a:schemeClr val="bg2"/>
            </a:solidFill>
          </a:ln>
          <a:effectLst>
            <a:innerShdw blurRad="114300">
              <a:prstClr val="black"/>
            </a:innerShdw>
          </a:effectLst>
        </p:spPr>
        <p:txBody>
          <a:bodyPr rtlCol="0" anchor="ctr" anchorCtr="0"/>
          <a:lstStyle>
            <a:lvl1pPr>
              <a:defRPr>
                <a:solidFill>
                  <a:schemeClr val="bg1"/>
                </a:solidFill>
              </a:defRPr>
            </a:lvl1pPr>
          </a:lstStyle>
          <a:p>
            <a:pPr rtl="0"/>
            <a:r>
              <a:rPr lang="ru-RU" noProof="0"/>
              <a:t>Вставка рисунка</a:t>
            </a:r>
            <a:endParaRPr lang="ru-RU" noProof="0" dirty="0"/>
          </a:p>
        </p:txBody>
      </p:sp>
      <p:sp>
        <p:nvSpPr>
          <p:cNvPr id="17" name="Объект 15">
            <a:extLst>
              <a:ext uri="{FF2B5EF4-FFF2-40B4-BE49-F238E27FC236}">
                <a16:creationId xmlns:a16="http://schemas.microsoft.com/office/drawing/2014/main" id="{A21C7D74-31FD-4638-819B-6F7351A1770B}"/>
              </a:ext>
            </a:extLst>
          </p:cNvPr>
          <p:cNvSpPr>
            <a:spLocks noGrp="1"/>
          </p:cNvSpPr>
          <p:nvPr>
            <p:ph sz="quarter" idx="15"/>
          </p:nvPr>
        </p:nvSpPr>
        <p:spPr>
          <a:xfrm>
            <a:off x="6747294" y="5188236"/>
            <a:ext cx="4858459" cy="1126906"/>
          </a:xfrm>
          <a:solidFill>
            <a:schemeClr val="bg2"/>
          </a:solidFill>
          <a:ln>
            <a:noFill/>
          </a:ln>
          <a:effectLst>
            <a:innerShdw blurRad="114300">
              <a:prstClr val="black"/>
            </a:innerShdw>
          </a:effectLst>
        </p:spPr>
        <p:txBody>
          <a:bodyPr rtlCol="0" anchor="ctr" anchorCtr="0"/>
          <a:lstStyle>
            <a:lvl1pPr marL="0" indent="0" algn="ctr">
              <a:buNone/>
              <a:defRPr sz="1800">
                <a:solidFill>
                  <a:schemeClr val="tx2">
                    <a:lumMod val="50000"/>
                  </a:schemeClr>
                </a:solidFill>
              </a:defRPr>
            </a:lvl1pPr>
            <a:lvl2pPr marL="530352" indent="0" algn="ctr">
              <a:buNone/>
              <a:defRPr sz="1800">
                <a:solidFill>
                  <a:schemeClr val="tx2">
                    <a:lumMod val="50000"/>
                  </a:schemeClr>
                </a:solidFill>
              </a:defRPr>
            </a:lvl2pPr>
            <a:lvl3pPr marL="987552" indent="0" algn="ctr">
              <a:buNone/>
              <a:defRPr sz="1600">
                <a:solidFill>
                  <a:schemeClr val="tx2">
                    <a:lumMod val="50000"/>
                  </a:schemeClr>
                </a:solidFill>
              </a:defRPr>
            </a:lvl3pPr>
            <a:lvl4pPr marL="1444752" indent="0" algn="ctr">
              <a:buNone/>
              <a:defRPr sz="1600">
                <a:solidFill>
                  <a:schemeClr val="tx2">
                    <a:lumMod val="50000"/>
                  </a:schemeClr>
                </a:solidFill>
              </a:defRPr>
            </a:lvl4pPr>
            <a:lvl5pPr marL="1901952" indent="0" algn="ctr">
              <a:buNone/>
              <a:defRPr sz="1400">
                <a:solidFill>
                  <a:schemeClr val="tx2">
                    <a:lumMod val="50000"/>
                  </a:schemeClr>
                </a:solidFill>
              </a:defRPr>
            </a:lvl5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21" name="Г-образная фигура 20">
            <a:extLst>
              <a:ext uri="{FF2B5EF4-FFF2-40B4-BE49-F238E27FC236}">
                <a16:creationId xmlns:a16="http://schemas.microsoft.com/office/drawing/2014/main" id="{CB430D22-8AAF-444F-A6CE-7C02859083DF}"/>
              </a:ext>
            </a:extLst>
          </p:cNvPr>
          <p:cNvSpPr>
            <a:spLocks noChangeAspect="1"/>
          </p:cNvSpPr>
          <p:nvPr userDrawn="1"/>
        </p:nvSpPr>
        <p:spPr>
          <a:xfrm flipV="1">
            <a:off x="516927" y="335049"/>
            <a:ext cx="403201" cy="395617"/>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rtl="0"/>
            <a:endParaRPr lang="ru-RU" noProof="0" dirty="0"/>
          </a:p>
        </p:txBody>
      </p:sp>
      <p:sp>
        <p:nvSpPr>
          <p:cNvPr id="23" name="Г-образная фигура 22">
            <a:extLst>
              <a:ext uri="{FF2B5EF4-FFF2-40B4-BE49-F238E27FC236}">
                <a16:creationId xmlns:a16="http://schemas.microsoft.com/office/drawing/2014/main" id="{0D8BA010-8544-4718-9EA3-B0248C963FD4}"/>
              </a:ext>
            </a:extLst>
          </p:cNvPr>
          <p:cNvSpPr>
            <a:spLocks noChangeAspect="1"/>
          </p:cNvSpPr>
          <p:nvPr userDrawn="1"/>
        </p:nvSpPr>
        <p:spPr>
          <a:xfrm flipH="1" flipV="1">
            <a:off x="5085711" y="330291"/>
            <a:ext cx="410929" cy="403201"/>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rtl="0"/>
            <a:endParaRPr lang="ru-RU" noProof="0" dirty="0"/>
          </a:p>
        </p:txBody>
      </p:sp>
      <p:sp>
        <p:nvSpPr>
          <p:cNvPr id="24" name="Г-образная фигура 23">
            <a:extLst>
              <a:ext uri="{FF2B5EF4-FFF2-40B4-BE49-F238E27FC236}">
                <a16:creationId xmlns:a16="http://schemas.microsoft.com/office/drawing/2014/main" id="{C0FFB550-21A6-456B-BA1A-EF145674866C}"/>
              </a:ext>
            </a:extLst>
          </p:cNvPr>
          <p:cNvSpPr>
            <a:spLocks noChangeAspect="1"/>
          </p:cNvSpPr>
          <p:nvPr userDrawn="1"/>
        </p:nvSpPr>
        <p:spPr>
          <a:xfrm>
            <a:off x="522817" y="1476927"/>
            <a:ext cx="403201" cy="395617"/>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rtl="0"/>
            <a:endParaRPr lang="ru-RU" noProof="0" dirty="0"/>
          </a:p>
        </p:txBody>
      </p:sp>
      <p:sp>
        <p:nvSpPr>
          <p:cNvPr id="25" name="Г-образная фигура 24">
            <a:extLst>
              <a:ext uri="{FF2B5EF4-FFF2-40B4-BE49-F238E27FC236}">
                <a16:creationId xmlns:a16="http://schemas.microsoft.com/office/drawing/2014/main" id="{70EF88E9-8CAC-422B-A9A6-D9FD1F17DAE2}"/>
              </a:ext>
            </a:extLst>
          </p:cNvPr>
          <p:cNvSpPr>
            <a:spLocks noChangeAspect="1"/>
          </p:cNvSpPr>
          <p:nvPr userDrawn="1"/>
        </p:nvSpPr>
        <p:spPr>
          <a:xfrm flipH="1">
            <a:off x="5081769" y="1482001"/>
            <a:ext cx="410929" cy="403201"/>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rtl="0"/>
            <a:endParaRPr lang="ru-RU" noProof="0" dirty="0"/>
          </a:p>
        </p:txBody>
      </p:sp>
    </p:spTree>
    <p:extLst>
      <p:ext uri="{BB962C8B-B14F-4D97-AF65-F5344CB8AC3E}">
        <p14:creationId xmlns:p14="http://schemas.microsoft.com/office/powerpoint/2010/main" val="1808449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Объект с подписью">
    <p:bg bwMode="ltGray">
      <p:bgPr>
        <a:solidFill>
          <a:schemeClr val="bg2"/>
        </a:solidFill>
        <a:effectLst/>
      </p:bgPr>
    </p:bg>
    <p:spTree>
      <p:nvGrpSpPr>
        <p:cNvPr id="1" name=""/>
        <p:cNvGrpSpPr/>
        <p:nvPr/>
      </p:nvGrpSpPr>
      <p:grpSpPr>
        <a:xfrm>
          <a:off x="0" y="0"/>
          <a:ext cx="0" cy="0"/>
          <a:chOff x="0" y="0"/>
          <a:chExt cx="0" cy="0"/>
        </a:xfrm>
      </p:grpSpPr>
      <p:sp>
        <p:nvSpPr>
          <p:cNvPr id="14" name="Прямоугольник 13">
            <a:extLst>
              <a:ext uri="{FF2B5EF4-FFF2-40B4-BE49-F238E27FC236}">
                <a16:creationId xmlns:a16="http://schemas.microsoft.com/office/drawing/2014/main" id="{20A2BD38-4A6C-44EB-900D-A3E3AE37854F}"/>
              </a:ext>
            </a:extLst>
          </p:cNvPr>
          <p:cNvSpPr/>
          <p:nvPr userDrawn="1"/>
        </p:nvSpPr>
        <p:spPr>
          <a:xfrm>
            <a:off x="6581723" y="404614"/>
            <a:ext cx="5191176" cy="6048772"/>
          </a:xfrm>
          <a:prstGeom prst="rect">
            <a:avLst/>
          </a:prstGeom>
          <a:gradFill flip="none" rotWithShape="1">
            <a:gsLst>
              <a:gs pos="0">
                <a:schemeClr val="tx2">
                  <a:lumMod val="50000"/>
                </a:schemeClr>
              </a:gs>
              <a:gs pos="36000">
                <a:schemeClr val="tx2"/>
              </a:gs>
              <a:gs pos="69000">
                <a:schemeClr val="tx2">
                  <a:lumMod val="75000"/>
                </a:schemeClr>
              </a:gs>
              <a:gs pos="97000">
                <a:schemeClr val="tx2">
                  <a:lumMod val="50000"/>
                </a:schemeClr>
              </a:gs>
            </a:gsLst>
            <a:lin ang="2700000" scaled="1"/>
            <a:tileRect/>
          </a:gradFill>
          <a:ln>
            <a:noFill/>
          </a:ln>
          <a:effectLst>
            <a:outerShdw blurRad="63500" sx="102000" sy="102000" algn="ctr" rotWithShape="0">
              <a:prstClr val="black">
                <a:alpha val="2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rtl="0"/>
            <a:endParaRPr lang="ru-RU" noProof="0" dirty="0"/>
          </a:p>
        </p:txBody>
      </p:sp>
      <p:sp>
        <p:nvSpPr>
          <p:cNvPr id="8" name="Прямоугольник 7" title="Фоновая фигура"/>
          <p:cNvSpPr/>
          <p:nvPr/>
        </p:nvSpPr>
        <p:spPr>
          <a:xfrm>
            <a:off x="0" y="376"/>
            <a:ext cx="6096000" cy="68576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Заголовок 1"/>
          <p:cNvSpPr>
            <a:spLocks noGrp="1"/>
          </p:cNvSpPr>
          <p:nvPr>
            <p:ph type="title" hasCustomPrompt="1"/>
          </p:nvPr>
        </p:nvSpPr>
        <p:spPr bwMode="white">
          <a:xfrm>
            <a:off x="586246" y="400665"/>
            <a:ext cx="4858460" cy="1428136"/>
          </a:xfrm>
        </p:spPr>
        <p:txBody>
          <a:bodyPr rtlCol="0" anchor="ctr" anchorCtr="0">
            <a:noAutofit/>
          </a:bodyPr>
          <a:lstStyle>
            <a:lvl1pPr algn="ctr">
              <a:lnSpc>
                <a:spcPct val="84000"/>
              </a:lnSpc>
              <a:defRPr sz="3800" baseline="0">
                <a:solidFill>
                  <a:schemeClr val="bg1"/>
                </a:solidFill>
              </a:defRPr>
            </a:lvl1pPr>
          </a:lstStyle>
          <a:p>
            <a:pPr rtl="0"/>
            <a:r>
              <a:rPr lang="ru-RU" noProof="0" dirty="0"/>
              <a:t>Щелкните, чтобы изменить стиль образца заголовка</a:t>
            </a:r>
          </a:p>
        </p:txBody>
      </p:sp>
      <p:sp>
        <p:nvSpPr>
          <p:cNvPr id="4" name="Текст 3"/>
          <p:cNvSpPr>
            <a:spLocks noGrp="1"/>
          </p:cNvSpPr>
          <p:nvPr>
            <p:ph type="body" sz="half" idx="2"/>
          </p:nvPr>
        </p:nvSpPr>
        <p:spPr>
          <a:xfrm>
            <a:off x="586246" y="2113935"/>
            <a:ext cx="4858460" cy="4247186"/>
          </a:xfrm>
        </p:spPr>
        <p:txBody>
          <a:bodyPr rtlCol="0"/>
          <a:lstStyle>
            <a:lvl1pPr marL="285750" indent="-285750">
              <a:lnSpc>
                <a:spcPct val="100000"/>
              </a:lnSpc>
              <a:spcBef>
                <a:spcPts val="0"/>
              </a:spcBef>
              <a:spcAft>
                <a:spcPts val="100"/>
              </a:spcAft>
              <a:buFont typeface="Arial" panose="020B0604020202020204" pitchFamily="34" charset="0"/>
              <a:buChar char="•"/>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a:t>Образец текста</a:t>
            </a:r>
          </a:p>
        </p:txBody>
      </p:sp>
      <p:sp>
        <p:nvSpPr>
          <p:cNvPr id="5" name="Дата 4"/>
          <p:cNvSpPr>
            <a:spLocks noGrp="1"/>
          </p:cNvSpPr>
          <p:nvPr>
            <p:ph type="dt" sz="half" idx="10"/>
          </p:nvPr>
        </p:nvSpPr>
        <p:spPr>
          <a:xfrm>
            <a:off x="586246" y="6443554"/>
            <a:ext cx="1324322" cy="404614"/>
          </a:xfrm>
        </p:spPr>
        <p:txBody>
          <a:bodyPr rtlCol="0"/>
          <a:lstStyle>
            <a:lvl1pPr>
              <a:defRPr>
                <a:solidFill>
                  <a:schemeClr val="bg1"/>
                </a:solidFill>
              </a:defRPr>
            </a:lvl1pPr>
          </a:lstStyle>
          <a:p>
            <a:pPr rtl="0"/>
            <a:fld id="{6533E58D-9F3B-48E0-8486-BA34FFA7DE3F}" type="datetime1">
              <a:rPr lang="ru-RU" noProof="0" smtClean="0"/>
              <a:t>29.11.2021</a:t>
            </a:fld>
            <a:endParaRPr lang="ru-RU" noProof="0" dirty="0"/>
          </a:p>
        </p:txBody>
      </p:sp>
      <p:sp>
        <p:nvSpPr>
          <p:cNvPr id="6" name="Нижний колонтитул 5"/>
          <p:cNvSpPr>
            <a:spLocks noGrp="1"/>
          </p:cNvSpPr>
          <p:nvPr>
            <p:ph type="ftr" sz="quarter" idx="11"/>
          </p:nvPr>
        </p:nvSpPr>
        <p:spPr>
          <a:xfrm>
            <a:off x="2825377" y="6453386"/>
            <a:ext cx="2619329" cy="404614"/>
          </a:xfrm>
        </p:spPr>
        <p:txBody>
          <a:bodyPr rtlCol="0"/>
          <a:lstStyle>
            <a:lvl1pPr>
              <a:defRPr>
                <a:solidFill>
                  <a:schemeClr val="bg1"/>
                </a:solidFill>
              </a:defRPr>
            </a:lvl1pPr>
          </a:lstStyle>
          <a:p>
            <a:pPr rtl="0"/>
            <a:r>
              <a:rPr lang="ru-RU" noProof="0" dirty="0"/>
              <a:t>Добавить нижний колонтитул </a:t>
            </a:r>
          </a:p>
        </p:txBody>
      </p:sp>
      <p:sp>
        <p:nvSpPr>
          <p:cNvPr id="7" name="Номер слайда 6"/>
          <p:cNvSpPr>
            <a:spLocks noGrp="1"/>
          </p:cNvSpPr>
          <p:nvPr>
            <p:ph type="sldNum" sz="quarter" idx="12"/>
          </p:nvPr>
        </p:nvSpPr>
        <p:spPr>
          <a:xfrm>
            <a:off x="10187939" y="6453386"/>
            <a:ext cx="1596292" cy="404614"/>
          </a:xfrm>
        </p:spPr>
        <p:txBody>
          <a:bodyPr rtlCol="0"/>
          <a:lstStyle>
            <a:lvl1pPr>
              <a:defRPr>
                <a:solidFill>
                  <a:schemeClr val="tx2"/>
                </a:solidFill>
              </a:defRPr>
            </a:lvl1pPr>
          </a:lstStyle>
          <a:p>
            <a:pPr rtl="0"/>
            <a:fld id="{B38049E5-7B53-4E85-8972-7D6C4BCE5BB9}" type="slidenum">
              <a:rPr lang="ru-RU" noProof="0" smtClean="0"/>
              <a:t>‹#›</a:t>
            </a:fld>
            <a:endParaRPr lang="ru-RU" noProof="0" dirty="0"/>
          </a:p>
        </p:txBody>
      </p:sp>
      <p:sp>
        <p:nvSpPr>
          <p:cNvPr id="9" name="Прямоугольник 8" title="Разделительная линия"/>
          <p:cNvSpPr/>
          <p:nvPr/>
        </p:nvSpPr>
        <p:spPr>
          <a:xfrm>
            <a:off x="6024000" y="0"/>
            <a:ext cx="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Г-образная фигура 20">
            <a:extLst>
              <a:ext uri="{FF2B5EF4-FFF2-40B4-BE49-F238E27FC236}">
                <a16:creationId xmlns:a16="http://schemas.microsoft.com/office/drawing/2014/main" id="{CB430D22-8AAF-444F-A6CE-7C02859083DF}"/>
              </a:ext>
            </a:extLst>
          </p:cNvPr>
          <p:cNvSpPr>
            <a:spLocks noChangeAspect="1"/>
          </p:cNvSpPr>
          <p:nvPr userDrawn="1"/>
        </p:nvSpPr>
        <p:spPr>
          <a:xfrm flipV="1">
            <a:off x="516927" y="335049"/>
            <a:ext cx="403201" cy="395617"/>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rtl="0"/>
            <a:endParaRPr lang="ru-RU" noProof="0" dirty="0"/>
          </a:p>
        </p:txBody>
      </p:sp>
      <p:sp>
        <p:nvSpPr>
          <p:cNvPr id="23" name="Г-образная фигура 22">
            <a:extLst>
              <a:ext uri="{FF2B5EF4-FFF2-40B4-BE49-F238E27FC236}">
                <a16:creationId xmlns:a16="http://schemas.microsoft.com/office/drawing/2014/main" id="{0D8BA010-8544-4718-9EA3-B0248C963FD4}"/>
              </a:ext>
            </a:extLst>
          </p:cNvPr>
          <p:cNvSpPr>
            <a:spLocks noChangeAspect="1"/>
          </p:cNvSpPr>
          <p:nvPr userDrawn="1"/>
        </p:nvSpPr>
        <p:spPr>
          <a:xfrm flipH="1" flipV="1">
            <a:off x="5085711" y="330291"/>
            <a:ext cx="410929" cy="403201"/>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rtl="0"/>
            <a:endParaRPr lang="ru-RU" noProof="0" dirty="0"/>
          </a:p>
        </p:txBody>
      </p:sp>
      <p:sp>
        <p:nvSpPr>
          <p:cNvPr id="24" name="Г-образная фигура 23">
            <a:extLst>
              <a:ext uri="{FF2B5EF4-FFF2-40B4-BE49-F238E27FC236}">
                <a16:creationId xmlns:a16="http://schemas.microsoft.com/office/drawing/2014/main" id="{C0FFB550-21A6-456B-BA1A-EF145674866C}"/>
              </a:ext>
            </a:extLst>
          </p:cNvPr>
          <p:cNvSpPr>
            <a:spLocks noChangeAspect="1"/>
          </p:cNvSpPr>
          <p:nvPr userDrawn="1"/>
        </p:nvSpPr>
        <p:spPr>
          <a:xfrm>
            <a:off x="522817" y="1476927"/>
            <a:ext cx="403201" cy="395617"/>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rtl="0"/>
            <a:endParaRPr lang="ru-RU" noProof="0" dirty="0"/>
          </a:p>
        </p:txBody>
      </p:sp>
      <p:sp>
        <p:nvSpPr>
          <p:cNvPr id="25" name="Г-образная фигура 24">
            <a:extLst>
              <a:ext uri="{FF2B5EF4-FFF2-40B4-BE49-F238E27FC236}">
                <a16:creationId xmlns:a16="http://schemas.microsoft.com/office/drawing/2014/main" id="{70EF88E9-8CAC-422B-A9A6-D9FD1F17DAE2}"/>
              </a:ext>
            </a:extLst>
          </p:cNvPr>
          <p:cNvSpPr>
            <a:spLocks noChangeAspect="1"/>
          </p:cNvSpPr>
          <p:nvPr userDrawn="1"/>
        </p:nvSpPr>
        <p:spPr>
          <a:xfrm flipH="1">
            <a:off x="5081769" y="1482001"/>
            <a:ext cx="410929" cy="403201"/>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rtl="0"/>
            <a:endParaRPr lang="ru-RU" noProof="0" dirty="0"/>
          </a:p>
        </p:txBody>
      </p:sp>
      <p:sp>
        <p:nvSpPr>
          <p:cNvPr id="18" name="Объект 2">
            <a:extLst>
              <a:ext uri="{FF2B5EF4-FFF2-40B4-BE49-F238E27FC236}">
                <a16:creationId xmlns:a16="http://schemas.microsoft.com/office/drawing/2014/main" id="{ED439475-E625-4449-B42E-8F291D64A3C7}"/>
              </a:ext>
            </a:extLst>
          </p:cNvPr>
          <p:cNvSpPr>
            <a:spLocks noGrp="1"/>
          </p:cNvSpPr>
          <p:nvPr>
            <p:ph idx="1"/>
          </p:nvPr>
        </p:nvSpPr>
        <p:spPr>
          <a:xfrm>
            <a:off x="6695360" y="518474"/>
            <a:ext cx="4910394" cy="5759777"/>
          </a:xfrm>
          <a:solidFill>
            <a:schemeClr val="bg2"/>
          </a:solidFill>
          <a:ln>
            <a:noFill/>
          </a:ln>
          <a:effectLst>
            <a:innerShdw blurRad="114300">
              <a:prstClr val="black"/>
            </a:innerShdw>
          </a:effectLst>
        </p:spPr>
        <p:txBody>
          <a:bodyPr vert="horz" lIns="91440" tIns="45720" rIns="91440" bIns="45720" rtlCol="0" anchor="ctr" anchorCtr="0">
            <a:noAutofit/>
          </a:bodyPr>
          <a:lstStyle>
            <a:lvl1pPr>
              <a:defRPr lang="en-US" sz="1800">
                <a:solidFill>
                  <a:schemeClr val="tx2">
                    <a:lumMod val="50000"/>
                  </a:schemeClr>
                </a:solidFill>
              </a:defRPr>
            </a:lvl1pPr>
            <a:lvl2pPr>
              <a:defRPr lang="en-US" sz="1800">
                <a:solidFill>
                  <a:schemeClr val="tx2">
                    <a:lumMod val="50000"/>
                  </a:schemeClr>
                </a:solidFill>
              </a:defRPr>
            </a:lvl2pPr>
            <a:lvl3pPr>
              <a:defRPr lang="en-US" sz="1600">
                <a:solidFill>
                  <a:schemeClr val="tx2">
                    <a:lumMod val="50000"/>
                  </a:schemeClr>
                </a:solidFill>
              </a:defRPr>
            </a:lvl3pPr>
            <a:lvl4pPr>
              <a:defRPr lang="en-US" sz="1600">
                <a:solidFill>
                  <a:schemeClr val="tx2">
                    <a:lumMod val="50000"/>
                  </a:schemeClr>
                </a:solidFill>
              </a:defRPr>
            </a:lvl4pPr>
            <a:lvl5pPr>
              <a:defRPr lang="en-US" sz="1400">
                <a:solidFill>
                  <a:schemeClr val="tx2">
                    <a:lumMod val="50000"/>
                  </a:schemeClr>
                </a:solidFill>
              </a:defRPr>
            </a:lvl5pPr>
          </a:lstStyle>
          <a:p>
            <a:pPr marL="0" lvl="0" indent="0" algn="ctr" rtl="0">
              <a:buNone/>
            </a:pPr>
            <a:r>
              <a:rPr lang="ru-RU" noProof="0"/>
              <a:t>Образец текста</a:t>
            </a:r>
          </a:p>
          <a:p>
            <a:pPr marL="0" lvl="1" indent="0" algn="ctr" rtl="0">
              <a:buNone/>
            </a:pPr>
            <a:r>
              <a:rPr lang="ru-RU" noProof="0"/>
              <a:t>Второй уровень</a:t>
            </a:r>
          </a:p>
          <a:p>
            <a:pPr marL="0" lvl="2" indent="0" algn="ctr" rtl="0">
              <a:buNone/>
            </a:pPr>
            <a:r>
              <a:rPr lang="ru-RU" noProof="0"/>
              <a:t>Третий уровень</a:t>
            </a:r>
          </a:p>
          <a:p>
            <a:pPr marL="0" lvl="3" indent="0" algn="ctr" rtl="0">
              <a:buNone/>
            </a:pPr>
            <a:r>
              <a:rPr lang="ru-RU" noProof="0"/>
              <a:t>Четвертый уровень</a:t>
            </a:r>
          </a:p>
          <a:p>
            <a:pPr marL="0" lvl="4" indent="0" algn="ctr" rtl="0">
              <a:buNone/>
            </a:pPr>
            <a:r>
              <a:rPr lang="ru-RU" noProof="0"/>
              <a:t>Пятый уровень</a:t>
            </a:r>
            <a:endParaRPr lang="ru-RU" noProof="0" dirty="0"/>
          </a:p>
        </p:txBody>
      </p:sp>
    </p:spTree>
    <p:extLst>
      <p:ext uri="{BB962C8B-B14F-4D97-AF65-F5344CB8AC3E}">
        <p14:creationId xmlns:p14="http://schemas.microsoft.com/office/powerpoint/2010/main" val="1686602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Рисунок, заголовок и подпись">
    <p:spTree>
      <p:nvGrpSpPr>
        <p:cNvPr id="1" name=""/>
        <p:cNvGrpSpPr/>
        <p:nvPr/>
      </p:nvGrpSpPr>
      <p:grpSpPr>
        <a:xfrm>
          <a:off x="0" y="0"/>
          <a:ext cx="0" cy="0"/>
          <a:chOff x="0" y="0"/>
          <a:chExt cx="0" cy="0"/>
        </a:xfrm>
      </p:grpSpPr>
      <p:sp>
        <p:nvSpPr>
          <p:cNvPr id="8" name="Прямоугольник 7" title="Фоновая фигура"/>
          <p:cNvSpPr/>
          <p:nvPr/>
        </p:nvSpPr>
        <p:spPr>
          <a:xfrm>
            <a:off x="-1" y="376"/>
            <a:ext cx="6234898"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Прямоугольник 13">
            <a:extLst>
              <a:ext uri="{FF2B5EF4-FFF2-40B4-BE49-F238E27FC236}">
                <a16:creationId xmlns:a16="http://schemas.microsoft.com/office/drawing/2014/main" id="{1F430D42-50DC-4502-A3E8-251FE7F0809D}"/>
              </a:ext>
            </a:extLst>
          </p:cNvPr>
          <p:cNvSpPr/>
          <p:nvPr userDrawn="1"/>
        </p:nvSpPr>
        <p:spPr>
          <a:xfrm>
            <a:off x="507591" y="5289755"/>
            <a:ext cx="5270049" cy="101272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rtl="0"/>
            <a:endParaRPr lang="ru-RU" noProof="0" dirty="0">
              <a:solidFill>
                <a:schemeClr val="accent3"/>
              </a:solidFill>
            </a:endParaRPr>
          </a:p>
        </p:txBody>
      </p:sp>
      <p:sp>
        <p:nvSpPr>
          <p:cNvPr id="11" name="Прямоугольник: Усеченные противолежащие углы 10">
            <a:extLst>
              <a:ext uri="{FF2B5EF4-FFF2-40B4-BE49-F238E27FC236}">
                <a16:creationId xmlns:a16="http://schemas.microsoft.com/office/drawing/2014/main" id="{836AFDEB-3C72-49E0-9B45-DC9EFBA6587F}"/>
              </a:ext>
            </a:extLst>
          </p:cNvPr>
          <p:cNvSpPr/>
          <p:nvPr userDrawn="1"/>
        </p:nvSpPr>
        <p:spPr bwMode="white">
          <a:xfrm>
            <a:off x="507591" y="409286"/>
            <a:ext cx="5270049" cy="4732985"/>
          </a:xfrm>
          <a:prstGeom prst="snip2DiagRect">
            <a:avLst>
              <a:gd name="adj1" fmla="val 0"/>
              <a:gd name="adj2" fmla="val 10697"/>
            </a:avLst>
          </a:prstGeom>
          <a:solidFill>
            <a:schemeClr val="accent3"/>
          </a:solidFill>
          <a:ln>
            <a:noFill/>
          </a:ln>
          <a:effectLst>
            <a:outerShdw blurRad="63500" sx="102000" sy="102000" algn="c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rtl="0"/>
            <a:endParaRPr lang="ru-RU" noProof="0" dirty="0"/>
          </a:p>
        </p:txBody>
      </p:sp>
      <p:sp>
        <p:nvSpPr>
          <p:cNvPr id="2" name="Заголовок 1"/>
          <p:cNvSpPr>
            <a:spLocks noGrp="1"/>
          </p:cNvSpPr>
          <p:nvPr>
            <p:ph type="title" hasCustomPrompt="1"/>
          </p:nvPr>
        </p:nvSpPr>
        <p:spPr>
          <a:xfrm>
            <a:off x="6930776" y="444414"/>
            <a:ext cx="4644000" cy="1341602"/>
          </a:xfrm>
        </p:spPr>
        <p:txBody>
          <a:bodyPr rtlCol="0" anchor="ctr" anchorCtr="0">
            <a:noAutofit/>
          </a:bodyPr>
          <a:lstStyle>
            <a:lvl1pPr algn="ctr">
              <a:lnSpc>
                <a:spcPct val="84000"/>
              </a:lnSpc>
              <a:defRPr sz="3400" baseline="0">
                <a:solidFill>
                  <a:schemeClr val="tx2"/>
                </a:solidFill>
              </a:defRPr>
            </a:lvl1pPr>
          </a:lstStyle>
          <a:p>
            <a:pPr rtl="0"/>
            <a:r>
              <a:rPr lang="ru-RU" noProof="0" dirty="0"/>
              <a:t>Щелкните, чтобы изменить стиль образца заголовка</a:t>
            </a:r>
          </a:p>
        </p:txBody>
      </p:sp>
      <p:sp>
        <p:nvSpPr>
          <p:cNvPr id="4" name="Текст 3"/>
          <p:cNvSpPr>
            <a:spLocks noGrp="1"/>
          </p:cNvSpPr>
          <p:nvPr>
            <p:ph type="body" sz="half" idx="2"/>
          </p:nvPr>
        </p:nvSpPr>
        <p:spPr>
          <a:xfrm>
            <a:off x="6930775" y="1966451"/>
            <a:ext cx="4644001" cy="4388615"/>
          </a:xfrm>
        </p:spPr>
        <p:txBody>
          <a:bodyPr rtlCol="0"/>
          <a:lstStyle>
            <a:lvl1pPr marL="285750" indent="-285750">
              <a:lnSpc>
                <a:spcPct val="100000"/>
              </a:lnSpc>
              <a:spcBef>
                <a:spcPts val="0"/>
              </a:spcBef>
              <a:spcAft>
                <a:spcPts val="0"/>
              </a:spcAft>
              <a:buFont typeface="Arial" panose="020B0604020202020204" pitchFamily="34" charset="0"/>
              <a:buChar char="•"/>
              <a:defRPr sz="18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a:t>Образец текста</a:t>
            </a:r>
          </a:p>
        </p:txBody>
      </p:sp>
      <p:sp>
        <p:nvSpPr>
          <p:cNvPr id="5" name="Дата 4"/>
          <p:cNvSpPr>
            <a:spLocks noGrp="1"/>
          </p:cNvSpPr>
          <p:nvPr>
            <p:ph type="dt" sz="half" idx="10"/>
          </p:nvPr>
        </p:nvSpPr>
        <p:spPr>
          <a:xfrm>
            <a:off x="507591" y="6453386"/>
            <a:ext cx="1204572" cy="404614"/>
          </a:xfrm>
        </p:spPr>
        <p:txBody>
          <a:bodyPr rtlCol="0"/>
          <a:lstStyle>
            <a:lvl1pPr>
              <a:defRPr>
                <a:solidFill>
                  <a:schemeClr val="bg1"/>
                </a:solidFill>
              </a:defRPr>
            </a:lvl1pPr>
          </a:lstStyle>
          <a:p>
            <a:pPr rtl="0"/>
            <a:fld id="{AE8A9B8D-2AF0-47C1-AFB2-AFA473452CA4}" type="datetime1">
              <a:rPr lang="ru-RU" noProof="0" smtClean="0"/>
              <a:t>29.11.2021</a:t>
            </a:fld>
            <a:endParaRPr lang="ru-RU" noProof="0" dirty="0"/>
          </a:p>
        </p:txBody>
      </p:sp>
      <p:sp>
        <p:nvSpPr>
          <p:cNvPr id="6" name="Нижний колонтитул 5"/>
          <p:cNvSpPr>
            <a:spLocks noGrp="1"/>
          </p:cNvSpPr>
          <p:nvPr>
            <p:ph type="ftr" sz="quarter" idx="11"/>
          </p:nvPr>
        </p:nvSpPr>
        <p:spPr>
          <a:xfrm>
            <a:off x="3403965" y="6453386"/>
            <a:ext cx="2373675" cy="404614"/>
          </a:xfrm>
        </p:spPr>
        <p:txBody>
          <a:bodyPr rtlCol="0"/>
          <a:lstStyle>
            <a:lvl1pPr>
              <a:defRPr>
                <a:solidFill>
                  <a:schemeClr val="bg1"/>
                </a:solidFill>
              </a:defRPr>
            </a:lvl1pPr>
          </a:lstStyle>
          <a:p>
            <a:pPr rtl="0"/>
            <a:r>
              <a:rPr lang="ru-RU" noProof="0" dirty="0"/>
              <a:t>Добавить нижний колонтитул </a:t>
            </a:r>
          </a:p>
        </p:txBody>
      </p:sp>
      <p:sp>
        <p:nvSpPr>
          <p:cNvPr id="7" name="Номер слайда 6"/>
          <p:cNvSpPr>
            <a:spLocks noGrp="1"/>
          </p:cNvSpPr>
          <p:nvPr>
            <p:ph type="sldNum" sz="quarter" idx="12"/>
          </p:nvPr>
        </p:nvSpPr>
        <p:spPr>
          <a:xfrm>
            <a:off x="9883140" y="6453386"/>
            <a:ext cx="1596292" cy="404614"/>
          </a:xfrm>
        </p:spPr>
        <p:txBody>
          <a:bodyPr rtlCol="0"/>
          <a:lstStyle>
            <a:lvl1pPr>
              <a:defRPr>
                <a:solidFill>
                  <a:schemeClr val="tx2"/>
                </a:solidFill>
              </a:defRPr>
            </a:lvl1pPr>
          </a:lstStyle>
          <a:p>
            <a:pPr rtl="0"/>
            <a:fld id="{B38049E5-7B53-4E85-8972-7D6C4BCE5BB9}" type="slidenum">
              <a:rPr lang="ru-RU" noProof="0" smtClean="0"/>
              <a:t>‹#›</a:t>
            </a:fld>
            <a:endParaRPr lang="ru-RU" noProof="0" dirty="0"/>
          </a:p>
        </p:txBody>
      </p:sp>
      <p:sp>
        <p:nvSpPr>
          <p:cNvPr id="9" name="Прямоугольник 8" title="Разделительная линия"/>
          <p:cNvSpPr/>
          <p:nvPr/>
        </p:nvSpPr>
        <p:spPr>
          <a:xfrm>
            <a:off x="6234897" y="-376"/>
            <a:ext cx="144000" cy="687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Г-образная фигура 11">
            <a:extLst>
              <a:ext uri="{FF2B5EF4-FFF2-40B4-BE49-F238E27FC236}">
                <a16:creationId xmlns:a16="http://schemas.microsoft.com/office/drawing/2014/main" id="{26A5AA85-E28D-4647-B000-742C83A8047D}"/>
              </a:ext>
            </a:extLst>
          </p:cNvPr>
          <p:cNvSpPr>
            <a:spLocks noChangeAspect="1"/>
          </p:cNvSpPr>
          <p:nvPr userDrawn="1"/>
        </p:nvSpPr>
        <p:spPr>
          <a:xfrm flipV="1">
            <a:off x="6845770" y="372071"/>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rtl="0"/>
            <a:endParaRPr lang="ru-RU" noProof="0" dirty="0">
              <a:solidFill>
                <a:schemeClr val="tx2"/>
              </a:solidFill>
            </a:endParaRPr>
          </a:p>
        </p:txBody>
      </p:sp>
      <p:sp>
        <p:nvSpPr>
          <p:cNvPr id="13" name="Г-образная фигура 12">
            <a:extLst>
              <a:ext uri="{FF2B5EF4-FFF2-40B4-BE49-F238E27FC236}">
                <a16:creationId xmlns:a16="http://schemas.microsoft.com/office/drawing/2014/main" id="{C3CD9875-0A2E-4F4D-ACB7-87DD98EED9D0}"/>
              </a:ext>
            </a:extLst>
          </p:cNvPr>
          <p:cNvSpPr>
            <a:spLocks noChangeAspect="1"/>
          </p:cNvSpPr>
          <p:nvPr userDrawn="1"/>
        </p:nvSpPr>
        <p:spPr>
          <a:xfrm flipH="1">
            <a:off x="11058438" y="5819525"/>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rtl="0"/>
            <a:endParaRPr lang="ru-RU" noProof="0" dirty="0">
              <a:solidFill>
                <a:schemeClr val="tx2"/>
              </a:solidFill>
            </a:endParaRPr>
          </a:p>
        </p:txBody>
      </p:sp>
      <p:sp>
        <p:nvSpPr>
          <p:cNvPr id="10" name="Рисунок 9">
            <a:extLst>
              <a:ext uri="{FF2B5EF4-FFF2-40B4-BE49-F238E27FC236}">
                <a16:creationId xmlns:a16="http://schemas.microsoft.com/office/drawing/2014/main" id="{3BDA3A4D-2561-4EEB-8787-E1A652565755}"/>
              </a:ext>
            </a:extLst>
          </p:cNvPr>
          <p:cNvSpPr>
            <a:spLocks noGrp="1"/>
          </p:cNvSpPr>
          <p:nvPr>
            <p:ph type="pic" sz="quarter" idx="13"/>
          </p:nvPr>
        </p:nvSpPr>
        <p:spPr>
          <a:xfrm>
            <a:off x="806245" y="668595"/>
            <a:ext cx="4646651" cy="4198373"/>
          </a:xfrm>
          <a:prstGeom prst="snip2DiagRect">
            <a:avLst>
              <a:gd name="adj1" fmla="val 0"/>
              <a:gd name="adj2" fmla="val 10300"/>
            </a:avLst>
          </a:prstGeom>
          <a:ln w="38100">
            <a:solidFill>
              <a:schemeClr val="bg1"/>
            </a:solidFill>
          </a:ln>
          <a:effectLst>
            <a:innerShdw blurRad="114300">
              <a:prstClr val="black"/>
            </a:innerShdw>
          </a:effectLst>
        </p:spPr>
        <p:txBody>
          <a:bodyPr rtlCol="0"/>
          <a:lstStyle>
            <a:lvl1pPr>
              <a:defRPr>
                <a:solidFill>
                  <a:schemeClr val="bg1"/>
                </a:solidFill>
              </a:defRPr>
            </a:lvl1pPr>
          </a:lstStyle>
          <a:p>
            <a:pPr rtl="0"/>
            <a:r>
              <a:rPr lang="ru-RU" noProof="0"/>
              <a:t>Вставка рисунка</a:t>
            </a:r>
            <a:endParaRPr lang="ru-RU" noProof="0" dirty="0"/>
          </a:p>
        </p:txBody>
      </p:sp>
      <p:sp>
        <p:nvSpPr>
          <p:cNvPr id="16" name="Текст 15">
            <a:extLst>
              <a:ext uri="{FF2B5EF4-FFF2-40B4-BE49-F238E27FC236}">
                <a16:creationId xmlns:a16="http://schemas.microsoft.com/office/drawing/2014/main" id="{FBB32A6B-92AA-4208-9120-FFC166CE751C}"/>
              </a:ext>
            </a:extLst>
          </p:cNvPr>
          <p:cNvSpPr>
            <a:spLocks noGrp="1"/>
          </p:cNvSpPr>
          <p:nvPr>
            <p:ph type="body" sz="quarter" idx="14"/>
          </p:nvPr>
        </p:nvSpPr>
        <p:spPr>
          <a:xfrm>
            <a:off x="570275" y="5352418"/>
            <a:ext cx="5148000" cy="900000"/>
          </a:xfrm>
          <a:solidFill>
            <a:schemeClr val="bg2"/>
          </a:solidFill>
          <a:effectLst>
            <a:innerShdw blurRad="114300">
              <a:prstClr val="black">
                <a:alpha val="34000"/>
              </a:prstClr>
            </a:innerShdw>
          </a:effectLst>
        </p:spPr>
        <p:txBody>
          <a:bodyPr rtlCol="0" anchor="ctr" anchorCtr="0"/>
          <a:lstStyle>
            <a:lvl1pPr marL="0" indent="0" algn="ctr">
              <a:buFont typeface="Arial" panose="020B0604020202020204" pitchFamily="34" charset="0"/>
              <a:buNone/>
              <a:defRPr sz="1800">
                <a:solidFill>
                  <a:schemeClr val="accent3"/>
                </a:solidFill>
              </a:defRPr>
            </a:lvl1pPr>
            <a:lvl2pPr marL="530352" indent="0" algn="ctr">
              <a:buFont typeface="Arial" panose="020B0604020202020204" pitchFamily="34" charset="0"/>
              <a:buNone/>
              <a:defRPr sz="1800">
                <a:solidFill>
                  <a:schemeClr val="accent3"/>
                </a:solidFill>
              </a:defRPr>
            </a:lvl2pPr>
            <a:lvl3pPr marL="987552" indent="0" algn="ctr">
              <a:buFont typeface="Arial" panose="020B0604020202020204" pitchFamily="34" charset="0"/>
              <a:buNone/>
              <a:defRPr sz="1600">
                <a:solidFill>
                  <a:schemeClr val="accent3"/>
                </a:solidFill>
              </a:defRPr>
            </a:lvl3pPr>
            <a:lvl4pPr marL="1444752" indent="0" algn="ctr">
              <a:buFont typeface="Arial" panose="020B0604020202020204" pitchFamily="34" charset="0"/>
              <a:buNone/>
              <a:defRPr sz="1600">
                <a:solidFill>
                  <a:schemeClr val="accent3"/>
                </a:solidFill>
              </a:defRPr>
            </a:lvl4pPr>
            <a:lvl5pPr marL="1901952" indent="0" algn="ctr">
              <a:buFont typeface="Arial" panose="020B0604020202020204" pitchFamily="34" charset="0"/>
              <a:buNone/>
              <a:defRPr sz="1400">
                <a:solidFill>
                  <a:schemeClr val="accent3"/>
                </a:solidFill>
              </a:defRPr>
            </a:lvl5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20" name="Г-образная фигура 19">
            <a:extLst>
              <a:ext uri="{FF2B5EF4-FFF2-40B4-BE49-F238E27FC236}">
                <a16:creationId xmlns:a16="http://schemas.microsoft.com/office/drawing/2014/main" id="{CC096F9F-3AD4-4FC8-823F-DBD962E2E1C6}"/>
              </a:ext>
            </a:extLst>
          </p:cNvPr>
          <p:cNvSpPr>
            <a:spLocks noChangeAspect="1"/>
          </p:cNvSpPr>
          <p:nvPr userDrawn="1"/>
        </p:nvSpPr>
        <p:spPr>
          <a:xfrm flipH="1" flipV="1">
            <a:off x="11021316" y="361496"/>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rtl="0"/>
            <a:endParaRPr lang="ru-RU" noProof="0" dirty="0">
              <a:solidFill>
                <a:schemeClr val="tx2"/>
              </a:solidFill>
            </a:endParaRPr>
          </a:p>
        </p:txBody>
      </p:sp>
      <p:sp>
        <p:nvSpPr>
          <p:cNvPr id="21" name="Г-образная фигура 20">
            <a:extLst>
              <a:ext uri="{FF2B5EF4-FFF2-40B4-BE49-F238E27FC236}">
                <a16:creationId xmlns:a16="http://schemas.microsoft.com/office/drawing/2014/main" id="{9CFFEAD0-9992-49A8-A068-3357E08CD7C0}"/>
              </a:ext>
            </a:extLst>
          </p:cNvPr>
          <p:cNvSpPr>
            <a:spLocks noChangeAspect="1"/>
          </p:cNvSpPr>
          <p:nvPr userDrawn="1"/>
        </p:nvSpPr>
        <p:spPr>
          <a:xfrm>
            <a:off x="6865431" y="5819524"/>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rtl="0"/>
            <a:endParaRPr lang="ru-RU" noProof="0" dirty="0">
              <a:solidFill>
                <a:schemeClr val="tx2"/>
              </a:solidFill>
            </a:endParaRPr>
          </a:p>
        </p:txBody>
      </p:sp>
      <p:cxnSp>
        <p:nvCxnSpPr>
          <p:cNvPr id="23" name="Прямая соединительная линия 22">
            <a:extLst>
              <a:ext uri="{FF2B5EF4-FFF2-40B4-BE49-F238E27FC236}">
                <a16:creationId xmlns:a16="http://schemas.microsoft.com/office/drawing/2014/main" id="{D470145D-417E-4648-AB08-0A7974A629E0}"/>
              </a:ext>
            </a:extLst>
          </p:cNvPr>
          <p:cNvCxnSpPr/>
          <p:nvPr userDrawn="1"/>
        </p:nvCxnSpPr>
        <p:spPr>
          <a:xfrm>
            <a:off x="7118556" y="1789472"/>
            <a:ext cx="4284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821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Рисунок с подписью">
    <p:spTree>
      <p:nvGrpSpPr>
        <p:cNvPr id="1" name=""/>
        <p:cNvGrpSpPr/>
        <p:nvPr/>
      </p:nvGrpSpPr>
      <p:grpSpPr>
        <a:xfrm>
          <a:off x="0" y="0"/>
          <a:ext cx="0" cy="0"/>
          <a:chOff x="0" y="0"/>
          <a:chExt cx="0" cy="0"/>
        </a:xfrm>
      </p:grpSpPr>
      <p:sp>
        <p:nvSpPr>
          <p:cNvPr id="8" name="Прямоугольник 7" title="Фоновая фигура"/>
          <p:cNvSpPr/>
          <p:nvPr/>
        </p:nvSpPr>
        <p:spPr>
          <a:xfrm>
            <a:off x="-1" y="376"/>
            <a:ext cx="6234898"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Прямоугольник: Усеченные противолежащие углы 10">
            <a:extLst>
              <a:ext uri="{FF2B5EF4-FFF2-40B4-BE49-F238E27FC236}">
                <a16:creationId xmlns:a16="http://schemas.microsoft.com/office/drawing/2014/main" id="{836AFDEB-3C72-49E0-9B45-DC9EFBA6587F}"/>
              </a:ext>
            </a:extLst>
          </p:cNvPr>
          <p:cNvSpPr/>
          <p:nvPr userDrawn="1"/>
        </p:nvSpPr>
        <p:spPr bwMode="white">
          <a:xfrm>
            <a:off x="507591" y="409286"/>
            <a:ext cx="5270049" cy="5945780"/>
          </a:xfrm>
          <a:prstGeom prst="snip2DiagRect">
            <a:avLst>
              <a:gd name="adj1" fmla="val 0"/>
              <a:gd name="adj2" fmla="val 10697"/>
            </a:avLst>
          </a:prstGeom>
          <a:solidFill>
            <a:schemeClr val="accent3"/>
          </a:solidFill>
          <a:ln>
            <a:noFill/>
          </a:ln>
          <a:effectLst>
            <a:outerShdw blurRad="63500" sx="102000" sy="102000" algn="c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rtl="0"/>
            <a:endParaRPr lang="ru-RU" noProof="0" dirty="0"/>
          </a:p>
        </p:txBody>
      </p:sp>
      <p:sp>
        <p:nvSpPr>
          <p:cNvPr id="2" name="Заголовок 1"/>
          <p:cNvSpPr>
            <a:spLocks noGrp="1"/>
          </p:cNvSpPr>
          <p:nvPr>
            <p:ph type="title" hasCustomPrompt="1"/>
          </p:nvPr>
        </p:nvSpPr>
        <p:spPr>
          <a:xfrm>
            <a:off x="6930776" y="436176"/>
            <a:ext cx="4644000" cy="1341602"/>
          </a:xfrm>
        </p:spPr>
        <p:txBody>
          <a:bodyPr rtlCol="0" anchor="ctr" anchorCtr="0">
            <a:noAutofit/>
          </a:bodyPr>
          <a:lstStyle>
            <a:lvl1pPr algn="ctr">
              <a:lnSpc>
                <a:spcPct val="84000"/>
              </a:lnSpc>
              <a:defRPr sz="3400" baseline="0">
                <a:solidFill>
                  <a:schemeClr val="tx2"/>
                </a:solidFill>
              </a:defRPr>
            </a:lvl1pPr>
          </a:lstStyle>
          <a:p>
            <a:pPr rtl="0"/>
            <a:r>
              <a:rPr lang="ru-RU" noProof="0" dirty="0"/>
              <a:t>Щелкните, чтобы изменить стиль образца заголовка</a:t>
            </a:r>
          </a:p>
        </p:txBody>
      </p:sp>
      <p:sp>
        <p:nvSpPr>
          <p:cNvPr id="4" name="Текст 3"/>
          <p:cNvSpPr>
            <a:spLocks noGrp="1"/>
          </p:cNvSpPr>
          <p:nvPr>
            <p:ph type="body" sz="half" idx="2"/>
          </p:nvPr>
        </p:nvSpPr>
        <p:spPr>
          <a:xfrm>
            <a:off x="6930775" y="1966451"/>
            <a:ext cx="4644001" cy="4388615"/>
          </a:xfrm>
        </p:spPr>
        <p:txBody>
          <a:bodyPr rtlCol="0"/>
          <a:lstStyle>
            <a:lvl1pPr marL="285750" indent="-285750">
              <a:lnSpc>
                <a:spcPct val="100000"/>
              </a:lnSpc>
              <a:spcBef>
                <a:spcPts val="0"/>
              </a:spcBef>
              <a:spcAft>
                <a:spcPts val="0"/>
              </a:spcAft>
              <a:buFont typeface="Arial" panose="020B0604020202020204" pitchFamily="34" charset="0"/>
              <a:buChar char="•"/>
              <a:defRPr sz="18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a:t>Образец текста</a:t>
            </a:r>
          </a:p>
        </p:txBody>
      </p:sp>
      <p:sp>
        <p:nvSpPr>
          <p:cNvPr id="5" name="Дата 4"/>
          <p:cNvSpPr>
            <a:spLocks noGrp="1"/>
          </p:cNvSpPr>
          <p:nvPr>
            <p:ph type="dt" sz="half" idx="10"/>
          </p:nvPr>
        </p:nvSpPr>
        <p:spPr>
          <a:xfrm>
            <a:off x="507591" y="6453386"/>
            <a:ext cx="1204572" cy="404614"/>
          </a:xfrm>
        </p:spPr>
        <p:txBody>
          <a:bodyPr rtlCol="0"/>
          <a:lstStyle>
            <a:lvl1pPr>
              <a:defRPr>
                <a:solidFill>
                  <a:schemeClr val="bg1"/>
                </a:solidFill>
              </a:defRPr>
            </a:lvl1pPr>
          </a:lstStyle>
          <a:p>
            <a:pPr rtl="0"/>
            <a:fld id="{20DE436B-AA2E-4BBC-9B20-7E2E324BF6AF}" type="datetime1">
              <a:rPr lang="ru-RU" noProof="0" smtClean="0"/>
              <a:t>29.11.2021</a:t>
            </a:fld>
            <a:endParaRPr lang="ru-RU" noProof="0" dirty="0"/>
          </a:p>
        </p:txBody>
      </p:sp>
      <p:sp>
        <p:nvSpPr>
          <p:cNvPr id="6" name="Нижний колонтитул 5"/>
          <p:cNvSpPr>
            <a:spLocks noGrp="1"/>
          </p:cNvSpPr>
          <p:nvPr>
            <p:ph type="ftr" sz="quarter" idx="11"/>
          </p:nvPr>
        </p:nvSpPr>
        <p:spPr>
          <a:xfrm>
            <a:off x="3403965" y="6453386"/>
            <a:ext cx="2373675" cy="404614"/>
          </a:xfrm>
        </p:spPr>
        <p:txBody>
          <a:bodyPr rtlCol="0"/>
          <a:lstStyle>
            <a:lvl1pPr>
              <a:defRPr>
                <a:solidFill>
                  <a:schemeClr val="bg1"/>
                </a:solidFill>
              </a:defRPr>
            </a:lvl1pPr>
          </a:lstStyle>
          <a:p>
            <a:pPr rtl="0"/>
            <a:r>
              <a:rPr lang="ru-RU" noProof="0" dirty="0"/>
              <a:t>Добавить нижний колонтитул </a:t>
            </a:r>
          </a:p>
        </p:txBody>
      </p:sp>
      <p:sp>
        <p:nvSpPr>
          <p:cNvPr id="7" name="Номер слайда 6"/>
          <p:cNvSpPr>
            <a:spLocks noGrp="1"/>
          </p:cNvSpPr>
          <p:nvPr>
            <p:ph type="sldNum" sz="quarter" idx="12"/>
          </p:nvPr>
        </p:nvSpPr>
        <p:spPr>
          <a:xfrm>
            <a:off x="9883140" y="6453386"/>
            <a:ext cx="1596292" cy="404614"/>
          </a:xfrm>
        </p:spPr>
        <p:txBody>
          <a:bodyPr rtlCol="0"/>
          <a:lstStyle>
            <a:lvl1pPr>
              <a:defRPr>
                <a:solidFill>
                  <a:schemeClr val="tx2"/>
                </a:solidFill>
              </a:defRPr>
            </a:lvl1pPr>
          </a:lstStyle>
          <a:p>
            <a:pPr rtl="0"/>
            <a:fld id="{B38049E5-7B53-4E85-8972-7D6C4BCE5BB9}" type="slidenum">
              <a:rPr lang="ru-RU" noProof="0" smtClean="0"/>
              <a:t>‹#›</a:t>
            </a:fld>
            <a:endParaRPr lang="ru-RU" noProof="0" dirty="0"/>
          </a:p>
        </p:txBody>
      </p:sp>
      <p:sp>
        <p:nvSpPr>
          <p:cNvPr id="9" name="Прямоугольник 8" title="Разделительная линия"/>
          <p:cNvSpPr/>
          <p:nvPr/>
        </p:nvSpPr>
        <p:spPr>
          <a:xfrm>
            <a:off x="6234897" y="-376"/>
            <a:ext cx="144000" cy="687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Г-образная фигура 11">
            <a:extLst>
              <a:ext uri="{FF2B5EF4-FFF2-40B4-BE49-F238E27FC236}">
                <a16:creationId xmlns:a16="http://schemas.microsoft.com/office/drawing/2014/main" id="{26A5AA85-E28D-4647-B000-742C83A8047D}"/>
              </a:ext>
            </a:extLst>
          </p:cNvPr>
          <p:cNvSpPr>
            <a:spLocks noChangeAspect="1"/>
          </p:cNvSpPr>
          <p:nvPr userDrawn="1"/>
        </p:nvSpPr>
        <p:spPr>
          <a:xfrm flipV="1">
            <a:off x="6845770" y="372071"/>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rtl="0"/>
            <a:endParaRPr lang="ru-RU" noProof="0" dirty="0">
              <a:solidFill>
                <a:schemeClr val="tx2"/>
              </a:solidFill>
            </a:endParaRPr>
          </a:p>
        </p:txBody>
      </p:sp>
      <p:sp>
        <p:nvSpPr>
          <p:cNvPr id="13" name="Г-образная фигура 12">
            <a:extLst>
              <a:ext uri="{FF2B5EF4-FFF2-40B4-BE49-F238E27FC236}">
                <a16:creationId xmlns:a16="http://schemas.microsoft.com/office/drawing/2014/main" id="{C3CD9875-0A2E-4F4D-ACB7-87DD98EED9D0}"/>
              </a:ext>
            </a:extLst>
          </p:cNvPr>
          <p:cNvSpPr>
            <a:spLocks noChangeAspect="1"/>
          </p:cNvSpPr>
          <p:nvPr userDrawn="1"/>
        </p:nvSpPr>
        <p:spPr>
          <a:xfrm flipH="1">
            <a:off x="11058438" y="5819525"/>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rtl="0"/>
            <a:endParaRPr lang="ru-RU" noProof="0" dirty="0">
              <a:solidFill>
                <a:schemeClr val="tx2"/>
              </a:solidFill>
            </a:endParaRPr>
          </a:p>
        </p:txBody>
      </p:sp>
      <p:sp>
        <p:nvSpPr>
          <p:cNvPr id="19" name="Рисунок 18">
            <a:extLst>
              <a:ext uri="{FF2B5EF4-FFF2-40B4-BE49-F238E27FC236}">
                <a16:creationId xmlns:a16="http://schemas.microsoft.com/office/drawing/2014/main" id="{D57F3340-8A42-40F0-BF5B-EEF6E3E88E6E}"/>
              </a:ext>
            </a:extLst>
          </p:cNvPr>
          <p:cNvSpPr>
            <a:spLocks noGrp="1"/>
          </p:cNvSpPr>
          <p:nvPr>
            <p:ph type="pic" idx="1"/>
          </p:nvPr>
        </p:nvSpPr>
        <p:spPr>
          <a:xfrm>
            <a:off x="806246" y="668595"/>
            <a:ext cx="4646651" cy="5383413"/>
          </a:xfrm>
          <a:custGeom>
            <a:avLst/>
            <a:gdLst>
              <a:gd name="connsiteX0" fmla="*/ 0 w 4646651"/>
              <a:gd name="connsiteY0" fmla="*/ 0 h 5383413"/>
              <a:gd name="connsiteX1" fmla="*/ 4168046 w 4646651"/>
              <a:gd name="connsiteY1" fmla="*/ 0 h 5383413"/>
              <a:gd name="connsiteX2" fmla="*/ 4646651 w 4646651"/>
              <a:gd name="connsiteY2" fmla="*/ 478605 h 5383413"/>
              <a:gd name="connsiteX3" fmla="*/ 4646651 w 4646651"/>
              <a:gd name="connsiteY3" fmla="*/ 5383413 h 5383413"/>
              <a:gd name="connsiteX4" fmla="*/ 478605 w 4646651"/>
              <a:gd name="connsiteY4" fmla="*/ 5383413 h 5383413"/>
              <a:gd name="connsiteX5" fmla="*/ 0 w 4646651"/>
              <a:gd name="connsiteY5" fmla="*/ 4904808 h 5383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6651" h="5383413">
                <a:moveTo>
                  <a:pt x="0" y="0"/>
                </a:moveTo>
                <a:lnTo>
                  <a:pt x="4168046" y="0"/>
                </a:lnTo>
                <a:lnTo>
                  <a:pt x="4646651" y="478605"/>
                </a:lnTo>
                <a:lnTo>
                  <a:pt x="4646651" y="5383413"/>
                </a:lnTo>
                <a:lnTo>
                  <a:pt x="478605" y="5383413"/>
                </a:lnTo>
                <a:lnTo>
                  <a:pt x="0" y="4904808"/>
                </a:lnTo>
                <a:close/>
              </a:path>
            </a:pathLst>
          </a:custGeom>
          <a:ln w="57150">
            <a:solidFill>
              <a:schemeClr val="bg1"/>
            </a:solidFill>
          </a:ln>
        </p:spPr>
        <p:txBody>
          <a:bodyPr wrap="square" rtlCol="0"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ru-RU" noProof="0"/>
              <a:t>Вставка рисунка</a:t>
            </a:r>
            <a:endParaRPr lang="ru-RU" noProof="0" dirty="0"/>
          </a:p>
        </p:txBody>
      </p:sp>
      <p:sp>
        <p:nvSpPr>
          <p:cNvPr id="20" name="Г-образная фигура 19">
            <a:extLst>
              <a:ext uri="{FF2B5EF4-FFF2-40B4-BE49-F238E27FC236}">
                <a16:creationId xmlns:a16="http://schemas.microsoft.com/office/drawing/2014/main" id="{CC096F9F-3AD4-4FC8-823F-DBD962E2E1C6}"/>
              </a:ext>
            </a:extLst>
          </p:cNvPr>
          <p:cNvSpPr>
            <a:spLocks noChangeAspect="1"/>
          </p:cNvSpPr>
          <p:nvPr userDrawn="1"/>
        </p:nvSpPr>
        <p:spPr>
          <a:xfrm flipH="1" flipV="1">
            <a:off x="11021316" y="361496"/>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rtl="0"/>
            <a:endParaRPr lang="ru-RU" noProof="0" dirty="0">
              <a:solidFill>
                <a:schemeClr val="tx2"/>
              </a:solidFill>
            </a:endParaRPr>
          </a:p>
        </p:txBody>
      </p:sp>
      <p:sp>
        <p:nvSpPr>
          <p:cNvPr id="21" name="Г-образная фигура 20">
            <a:extLst>
              <a:ext uri="{FF2B5EF4-FFF2-40B4-BE49-F238E27FC236}">
                <a16:creationId xmlns:a16="http://schemas.microsoft.com/office/drawing/2014/main" id="{9CFFEAD0-9992-49A8-A068-3357E08CD7C0}"/>
              </a:ext>
            </a:extLst>
          </p:cNvPr>
          <p:cNvSpPr>
            <a:spLocks noChangeAspect="1"/>
          </p:cNvSpPr>
          <p:nvPr userDrawn="1"/>
        </p:nvSpPr>
        <p:spPr>
          <a:xfrm>
            <a:off x="6865431" y="5819524"/>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rtl="0"/>
            <a:endParaRPr lang="ru-RU" noProof="0" dirty="0">
              <a:solidFill>
                <a:schemeClr val="tx2"/>
              </a:solidFill>
            </a:endParaRPr>
          </a:p>
        </p:txBody>
      </p:sp>
      <p:cxnSp>
        <p:nvCxnSpPr>
          <p:cNvPr id="23" name="Прямая соединительная линия 22">
            <a:extLst>
              <a:ext uri="{FF2B5EF4-FFF2-40B4-BE49-F238E27FC236}">
                <a16:creationId xmlns:a16="http://schemas.microsoft.com/office/drawing/2014/main" id="{D470145D-417E-4648-AB08-0A7974A629E0}"/>
              </a:ext>
            </a:extLst>
          </p:cNvPr>
          <p:cNvCxnSpPr/>
          <p:nvPr userDrawn="1"/>
        </p:nvCxnSpPr>
        <p:spPr>
          <a:xfrm>
            <a:off x="7118556" y="1789472"/>
            <a:ext cx="4284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5789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bwMode="blackWhite">
      <p:bgPr>
        <a:gradFill flip="none" rotWithShape="1">
          <a:gsLst>
            <a:gs pos="0">
              <a:schemeClr val="bg2">
                <a:lumMod val="50000"/>
              </a:schemeClr>
            </a:gs>
            <a:gs pos="33000">
              <a:schemeClr val="bg2"/>
            </a:gs>
            <a:gs pos="66000">
              <a:schemeClr val="bg2">
                <a:lumMod val="75000"/>
              </a:schemeClr>
            </a:gs>
            <a:gs pos="97000">
              <a:schemeClr val="bg2">
                <a:lumMod val="50000"/>
              </a:schemeClr>
            </a:gs>
          </a:gsLst>
          <a:lin ang="27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765025" y="1301360"/>
            <a:ext cx="9612971" cy="2852737"/>
          </a:xfrm>
        </p:spPr>
        <p:txBody>
          <a:bodyPr rtlCol="0" anchor="b">
            <a:normAutofit/>
          </a:bodyPr>
          <a:lstStyle>
            <a:lvl1pPr algn="r">
              <a:defRPr sz="7200" cap="none" baseline="0">
                <a:solidFill>
                  <a:schemeClr val="tx1"/>
                </a:solidFill>
              </a:defRPr>
            </a:lvl1pPr>
          </a:lstStyle>
          <a:p>
            <a:pPr rtl="0"/>
            <a:r>
              <a:rPr lang="ru-RU" noProof="0" dirty="0"/>
              <a:t>Щелкните, чтобы изменить стиль образца заголовка</a:t>
            </a:r>
          </a:p>
        </p:txBody>
      </p:sp>
      <p:sp>
        <p:nvSpPr>
          <p:cNvPr id="3" name="Текст 2"/>
          <p:cNvSpPr>
            <a:spLocks noGrp="1"/>
          </p:cNvSpPr>
          <p:nvPr>
            <p:ph type="body" idx="1"/>
          </p:nvPr>
        </p:nvSpPr>
        <p:spPr>
          <a:xfrm>
            <a:off x="765025" y="4216328"/>
            <a:ext cx="9612971" cy="1143324"/>
          </a:xfrm>
        </p:spPr>
        <p:txBody>
          <a:bodyPr rtlCol="0"/>
          <a:lstStyle>
            <a:lvl1pPr marL="0" indent="0" algn="r">
              <a:lnSpc>
                <a:spcPct val="112000"/>
              </a:lnSpc>
              <a:spcBef>
                <a:spcPts val="0"/>
              </a:spcBef>
              <a:spcAft>
                <a:spcPts val="0"/>
              </a:spcAft>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a:t>Образец текста</a:t>
            </a:r>
          </a:p>
        </p:txBody>
      </p:sp>
      <p:sp>
        <p:nvSpPr>
          <p:cNvPr id="4" name="Дата 3"/>
          <p:cNvSpPr>
            <a:spLocks noGrp="1"/>
          </p:cNvSpPr>
          <p:nvPr>
            <p:ph type="dt" sz="half" idx="10"/>
          </p:nvPr>
        </p:nvSpPr>
        <p:spPr>
          <a:xfrm>
            <a:off x="738908" y="6453386"/>
            <a:ext cx="1622409" cy="404614"/>
          </a:xfrm>
        </p:spPr>
        <p:txBody>
          <a:bodyPr rtlCol="0"/>
          <a:lstStyle>
            <a:lvl1pPr>
              <a:defRPr>
                <a:solidFill>
                  <a:schemeClr val="tx2"/>
                </a:solidFill>
              </a:defRPr>
            </a:lvl1pPr>
          </a:lstStyle>
          <a:p>
            <a:pPr rtl="0"/>
            <a:fld id="{639766FF-2E5B-4390-A077-3C50F4CE4E45}" type="datetime1">
              <a:rPr lang="ru-RU" noProof="0" smtClean="0"/>
              <a:t>29.11.2021</a:t>
            </a:fld>
            <a:endParaRPr lang="ru-RU" noProof="0" dirty="0"/>
          </a:p>
        </p:txBody>
      </p:sp>
      <p:sp>
        <p:nvSpPr>
          <p:cNvPr id="5" name="Нижний колонтитул 4"/>
          <p:cNvSpPr>
            <a:spLocks noGrp="1"/>
          </p:cNvSpPr>
          <p:nvPr>
            <p:ph type="ftr" sz="quarter" idx="11"/>
          </p:nvPr>
        </p:nvSpPr>
        <p:spPr>
          <a:xfrm>
            <a:off x="2584312" y="6453386"/>
            <a:ext cx="7023377" cy="404614"/>
          </a:xfrm>
        </p:spPr>
        <p:txBody>
          <a:bodyPr rtlCol="0"/>
          <a:lstStyle>
            <a:lvl1pPr algn="ctr">
              <a:defRPr>
                <a:solidFill>
                  <a:schemeClr val="tx2"/>
                </a:solidFill>
              </a:defRPr>
            </a:lvl1pPr>
          </a:lstStyle>
          <a:p>
            <a:pPr rtl="0"/>
            <a:r>
              <a:rPr lang="ru-RU" noProof="0" dirty="0"/>
              <a:t>Добавить нижний колонтитул </a:t>
            </a:r>
          </a:p>
        </p:txBody>
      </p:sp>
      <p:sp>
        <p:nvSpPr>
          <p:cNvPr id="6" name="Номер слайда 5"/>
          <p:cNvSpPr>
            <a:spLocks noGrp="1"/>
          </p:cNvSpPr>
          <p:nvPr>
            <p:ph type="sldNum" sz="quarter" idx="12"/>
          </p:nvPr>
        </p:nvSpPr>
        <p:spPr>
          <a:xfrm>
            <a:off x="9830683" y="6453386"/>
            <a:ext cx="1596292" cy="404614"/>
          </a:xfrm>
        </p:spPr>
        <p:txBody>
          <a:bodyPr rtlCol="0"/>
          <a:lstStyle>
            <a:lvl1pPr>
              <a:defRPr>
                <a:solidFill>
                  <a:schemeClr val="tx2"/>
                </a:solidFill>
              </a:defRPr>
            </a:lvl1pPr>
          </a:lstStyle>
          <a:p>
            <a:pPr rtl="0"/>
            <a:fld id="{B38049E5-7B53-4E85-8972-7D6C4BCE5BB9}" type="slidenum">
              <a:rPr lang="ru-RU" noProof="0" smtClean="0"/>
              <a:t>‹#›</a:t>
            </a:fld>
            <a:endParaRPr lang="ru-RU" noProof="0" dirty="0"/>
          </a:p>
        </p:txBody>
      </p:sp>
      <p:sp>
        <p:nvSpPr>
          <p:cNvPr id="9" name="Г-образная фигура 8">
            <a:extLst>
              <a:ext uri="{FF2B5EF4-FFF2-40B4-BE49-F238E27FC236}">
                <a16:creationId xmlns:a16="http://schemas.microsoft.com/office/drawing/2014/main" id="{BF5B4C6D-2825-4690-8D32-39CBF5E0F7E6}"/>
              </a:ext>
            </a:extLst>
          </p:cNvPr>
          <p:cNvSpPr/>
          <p:nvPr userDrawn="1"/>
        </p:nvSpPr>
        <p:spPr>
          <a:xfrm rot="10800000" flipV="1">
            <a:off x="8532326" y="1820272"/>
            <a:ext cx="2772000" cy="4158497"/>
          </a:xfrm>
          <a:prstGeom prst="corner">
            <a:avLst>
              <a:gd name="adj1" fmla="val 7397"/>
              <a:gd name="adj2" fmla="val 7750"/>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rtl="0"/>
            <a:endParaRPr lang="ru-RU" noProof="0" dirty="0"/>
          </a:p>
        </p:txBody>
      </p:sp>
      <p:sp>
        <p:nvSpPr>
          <p:cNvPr id="8" name="Г-образная фигура 7">
            <a:extLst>
              <a:ext uri="{FF2B5EF4-FFF2-40B4-BE49-F238E27FC236}">
                <a16:creationId xmlns:a16="http://schemas.microsoft.com/office/drawing/2014/main" id="{DFD43940-6D78-4E75-BDB6-8792768BB894}"/>
              </a:ext>
            </a:extLst>
          </p:cNvPr>
          <p:cNvSpPr/>
          <p:nvPr userDrawn="1"/>
        </p:nvSpPr>
        <p:spPr>
          <a:xfrm flipH="1">
            <a:off x="8286318" y="1685652"/>
            <a:ext cx="3152309" cy="4408489"/>
          </a:xfrm>
          <a:prstGeom prst="corner">
            <a:avLst>
              <a:gd name="adj1" fmla="val 5837"/>
              <a:gd name="adj2" fmla="val 6502"/>
            </a:avLst>
          </a:prstGeom>
          <a:solidFill>
            <a:srgbClr val="EFEDE3"/>
          </a:solidFill>
          <a:ln>
            <a:solidFill>
              <a:srgbClr val="EFEDE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rtl="0"/>
            <a:endParaRPr lang="ru-RU" noProof="0" dirty="0"/>
          </a:p>
        </p:txBody>
      </p:sp>
    </p:spTree>
    <p:extLst>
      <p:ext uri="{BB962C8B-B14F-4D97-AF65-F5344CB8AC3E}">
        <p14:creationId xmlns:p14="http://schemas.microsoft.com/office/powerpoint/2010/main" val="3159214435"/>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rtlCol="0">
            <a:normAutofit/>
          </a:bodyPr>
          <a:lstStyle>
            <a:lvl1pPr>
              <a:defRPr sz="4800">
                <a:solidFill>
                  <a:schemeClr val="tx2"/>
                </a:solidFill>
              </a:defRPr>
            </a:lvl1pPr>
          </a:lstStyle>
          <a:p>
            <a:pPr rtl="0"/>
            <a:r>
              <a:rPr lang="ru-RU" noProof="0" dirty="0"/>
              <a:t>Щелкните, чтобы изменить стиль образца заголовка</a:t>
            </a:r>
          </a:p>
        </p:txBody>
      </p:sp>
      <p:sp>
        <p:nvSpPr>
          <p:cNvPr id="3" name="Объект 2"/>
          <p:cNvSpPr>
            <a:spLocks noGrp="1"/>
          </p:cNvSpPr>
          <p:nvPr>
            <p:ph sz="half" idx="1"/>
          </p:nvPr>
        </p:nvSpPr>
        <p:spPr>
          <a:xfrm>
            <a:off x="1371600" y="2285999"/>
            <a:ext cx="4447786" cy="3581401"/>
          </a:xfrm>
        </p:spPr>
        <p:txBody>
          <a:bodyPr rtlCol="0"/>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4" name="Объект 3"/>
          <p:cNvSpPr>
            <a:spLocks noGrp="1"/>
          </p:cNvSpPr>
          <p:nvPr>
            <p:ph sz="half" idx="2"/>
          </p:nvPr>
        </p:nvSpPr>
        <p:spPr>
          <a:xfrm>
            <a:off x="6525403" y="2285999"/>
            <a:ext cx="4447786" cy="3581401"/>
          </a:xfrm>
        </p:spPr>
        <p:txBody>
          <a:bodyPr rtlCol="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5" name="Дата 4"/>
          <p:cNvSpPr>
            <a:spLocks noGrp="1"/>
          </p:cNvSpPr>
          <p:nvPr>
            <p:ph type="dt" sz="half" idx="10"/>
          </p:nvPr>
        </p:nvSpPr>
        <p:spPr/>
        <p:txBody>
          <a:bodyPr rtlCol="0"/>
          <a:lstStyle/>
          <a:p>
            <a:pPr rtl="0"/>
            <a:fld id="{C8D6DC7A-2B30-4DA5-83AF-530085FAEFDA}" type="datetime1">
              <a:rPr lang="ru-RU" noProof="0" smtClean="0"/>
              <a:t>29.11.2021</a:t>
            </a:fld>
            <a:endParaRPr lang="ru-RU" noProof="0" dirty="0"/>
          </a:p>
        </p:txBody>
      </p:sp>
      <p:sp>
        <p:nvSpPr>
          <p:cNvPr id="6" name="Нижний колонтитул 5"/>
          <p:cNvSpPr>
            <a:spLocks noGrp="1"/>
          </p:cNvSpPr>
          <p:nvPr>
            <p:ph type="ftr" sz="quarter" idx="11"/>
          </p:nvPr>
        </p:nvSpPr>
        <p:spPr/>
        <p:txBody>
          <a:bodyPr rtlCol="0"/>
          <a:lstStyle/>
          <a:p>
            <a:pPr algn="ctr" rtl="0"/>
            <a:r>
              <a:rPr lang="ru-RU" noProof="0" dirty="0"/>
              <a:t>Добавить нижний колонтитул </a:t>
            </a:r>
          </a:p>
        </p:txBody>
      </p:sp>
      <p:sp>
        <p:nvSpPr>
          <p:cNvPr id="7" name="Номер слайда 6"/>
          <p:cNvSpPr>
            <a:spLocks noGrp="1"/>
          </p:cNvSpPr>
          <p:nvPr>
            <p:ph type="sldNum" sz="quarter" idx="12"/>
          </p:nvPr>
        </p:nvSpPr>
        <p:spPr/>
        <p:txBody>
          <a:bodyPr rtlCol="0"/>
          <a:lstStyle/>
          <a:p>
            <a:pPr rtl="0"/>
            <a:fld id="{B38049E5-7B53-4E85-8972-7D6C4BCE5BB9}" type="slidenum">
              <a:rPr lang="ru-RU" noProof="0" smtClean="0"/>
              <a:t>‹#›</a:t>
            </a:fld>
            <a:endParaRPr lang="ru-RU" noProof="0" dirty="0"/>
          </a:p>
        </p:txBody>
      </p:sp>
    </p:spTree>
    <p:extLst>
      <p:ext uri="{BB962C8B-B14F-4D97-AF65-F5344CB8AC3E}">
        <p14:creationId xmlns:p14="http://schemas.microsoft.com/office/powerpoint/2010/main" val="2968850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Gray">
      <p:bgPr>
        <a:solidFill>
          <a:schemeClr val="bg2"/>
        </a:solidFill>
        <a:effectLst/>
      </p:bgPr>
    </p:bg>
    <p:spTree>
      <p:nvGrpSpPr>
        <p:cNvPr id="1" name=""/>
        <p:cNvGrpSpPr/>
        <p:nvPr/>
      </p:nvGrpSpPr>
      <p:grpSpPr>
        <a:xfrm>
          <a:off x="0" y="0"/>
          <a:ext cx="0" cy="0"/>
          <a:chOff x="0" y="0"/>
          <a:chExt cx="0" cy="0"/>
        </a:xfrm>
      </p:grpSpPr>
      <p:sp>
        <p:nvSpPr>
          <p:cNvPr id="8" name="Прямоугольник 7" title="Боковая панель">
            <a:extLst>
              <a:ext uri="{FF2B5EF4-FFF2-40B4-BE49-F238E27FC236}">
                <a16:creationId xmlns:a16="http://schemas.microsoft.com/office/drawing/2014/main" id="{FFA7AFEF-D97A-4A94-A884-7F95E91332B7}"/>
              </a:ext>
            </a:extLst>
          </p:cNvPr>
          <p:cNvSpPr/>
          <p:nvPr userDrawn="1"/>
        </p:nvSpPr>
        <p:spPr>
          <a:xfrm>
            <a:off x="622095" y="0"/>
            <a:ext cx="144000" cy="687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Заголовок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pPr rtl="0"/>
            <a:r>
              <a:rPr lang="ru-RU" noProof="0"/>
              <a:t>Образец заголовка</a:t>
            </a:r>
          </a:p>
        </p:txBody>
      </p:sp>
      <p:sp>
        <p:nvSpPr>
          <p:cNvPr id="3" name="Текст 2"/>
          <p:cNvSpPr>
            <a:spLocks noGrp="1"/>
          </p:cNvSpPr>
          <p:nvPr>
            <p:ph type="body" idx="1"/>
          </p:nvPr>
        </p:nvSpPr>
        <p:spPr>
          <a:xfrm>
            <a:off x="1371600" y="2286000"/>
            <a:ext cx="9601200" cy="3581400"/>
          </a:xfrm>
          <a:prstGeom prst="rect">
            <a:avLst/>
          </a:prstGeom>
        </p:spPr>
        <p:txBody>
          <a:bodyPr vert="horz" lIns="91440" tIns="45720" rIns="91440" bIns="45720" rtlCol="0">
            <a:noAutofit/>
          </a:body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pPr rtl="0"/>
            <a:fld id="{983497E4-9A7A-409D-84E3-BA65B26BE651}" type="datetime1">
              <a:rPr lang="ru-RU" noProof="0" smtClean="0"/>
              <a:t>29.11.2021</a:t>
            </a:fld>
            <a:endParaRPr lang="ru-RU" noProof="0"/>
          </a:p>
        </p:txBody>
      </p:sp>
      <p:sp>
        <p:nvSpPr>
          <p:cNvPr id="5" name="Нижний колонтитул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pPr algn="ctr" rtl="0"/>
            <a:r>
              <a:rPr lang="ru-RU" noProof="0"/>
              <a:t>Добавить нижний колонтитул </a:t>
            </a:r>
          </a:p>
        </p:txBody>
      </p:sp>
      <p:sp>
        <p:nvSpPr>
          <p:cNvPr id="6" name="Номер слайда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pPr rtl="0"/>
            <a:fld id="{B38049E5-7B53-4E85-8972-7D6C4BCE5BB9}" type="slidenum">
              <a:rPr lang="ru-RU" noProof="0" smtClean="0"/>
              <a:t>‹#›</a:t>
            </a:fld>
            <a:endParaRPr lang="ru-RU" noProof="0"/>
          </a:p>
        </p:txBody>
      </p:sp>
      <p:sp>
        <p:nvSpPr>
          <p:cNvPr id="9" name="Прямоугольник 8" title="Боковая панель"/>
          <p:cNvSpPr/>
          <p:nvPr/>
        </p:nvSpPr>
        <p:spPr>
          <a:xfrm>
            <a:off x="478095" y="376"/>
            <a:ext cx="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56303306"/>
      </p:ext>
    </p:extLst>
  </p:cSld>
  <p:clrMap bg1="lt1" tx1="dk1" bg2="lt2" tx2="dk2" accent1="accent1" accent2="accent2" accent3="accent3" accent4="accent4" accent5="accent5" accent6="accent6" hlink="hlink" folHlink="folHlink"/>
  <p:sldLayoutIdLst>
    <p:sldLayoutId id="2147483661" r:id="rId1"/>
    <p:sldLayoutId id="2147483670" r:id="rId2"/>
    <p:sldLayoutId id="2147483662" r:id="rId3"/>
    <p:sldLayoutId id="2147483668" r:id="rId4"/>
    <p:sldLayoutId id="2147483671" r:id="rId5"/>
    <p:sldLayoutId id="2147483669" r:id="rId6"/>
    <p:sldLayoutId id="2147483672" r:id="rId7"/>
    <p:sldLayoutId id="2147483663" r:id="rId8"/>
    <p:sldLayoutId id="2147483664" r:id="rId9"/>
    <p:sldLayoutId id="2147483665" r:id="rId10"/>
    <p:sldLayoutId id="2147483666" r:id="rId11"/>
    <p:sldLayoutId id="2147483667" r:id="rId12"/>
    <p:sldLayoutId id="2147483673" r:id="rId13"/>
  </p:sldLayoutIdLst>
  <p:hf sldNum="0"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42900" indent="-342900" algn="l" defTabSz="914400" rtl="0" eaLnBrk="1" latinLnBrk="0" hangingPunct="1">
        <a:lnSpc>
          <a:spcPct val="94000"/>
        </a:lnSpc>
        <a:spcBef>
          <a:spcPts val="1000"/>
        </a:spcBef>
        <a:spcAft>
          <a:spcPts val="200"/>
        </a:spcAft>
        <a:buFont typeface="Arial" panose="020B0604020202020204" pitchFamily="34" charset="0"/>
        <a:buChar char="•"/>
        <a:defRPr sz="2400" kern="1200" baseline="0">
          <a:solidFill>
            <a:schemeClr val="tx2"/>
          </a:solidFill>
          <a:latin typeface="+mn-lt"/>
          <a:ea typeface="+mn-ea"/>
          <a:cs typeface="+mn-cs"/>
        </a:defRPr>
      </a:lvl1pPr>
      <a:lvl2pPr marL="873252" indent="-342900" algn="l" defTabSz="914400" rtl="0" eaLnBrk="1" latinLnBrk="0" hangingPunct="1">
        <a:lnSpc>
          <a:spcPct val="94000"/>
        </a:lnSpc>
        <a:spcBef>
          <a:spcPts val="500"/>
        </a:spcBef>
        <a:spcAft>
          <a:spcPts val="200"/>
        </a:spcAft>
        <a:buFont typeface="Arial" panose="020B0604020202020204" pitchFamily="34" charset="0"/>
        <a:buChar char="•"/>
        <a:defRPr sz="2400" i="1" kern="1200" baseline="0">
          <a:solidFill>
            <a:schemeClr val="tx2"/>
          </a:solidFill>
          <a:latin typeface="+mn-lt"/>
          <a:ea typeface="+mn-ea"/>
          <a:cs typeface="+mn-cs"/>
        </a:defRPr>
      </a:lvl2pPr>
      <a:lvl3pPr marL="1330452" indent="-342900" algn="l" defTabSz="914400" rtl="0" eaLnBrk="1" latinLnBrk="0" hangingPunct="1">
        <a:lnSpc>
          <a:spcPct val="94000"/>
        </a:lnSpc>
        <a:spcBef>
          <a:spcPts val="500"/>
        </a:spcBef>
        <a:spcAft>
          <a:spcPts val="200"/>
        </a:spcAft>
        <a:buFont typeface="Arial" panose="020B0604020202020204" pitchFamily="34" charset="0"/>
        <a:buChar char="•"/>
        <a:defRPr sz="2000" kern="1200" baseline="0">
          <a:solidFill>
            <a:schemeClr val="tx2"/>
          </a:solidFill>
          <a:latin typeface="+mn-lt"/>
          <a:ea typeface="+mn-ea"/>
          <a:cs typeface="+mn-cs"/>
        </a:defRPr>
      </a:lvl3pPr>
      <a:lvl4pPr marL="1787652" indent="-342900" algn="l" defTabSz="914400" rtl="0" eaLnBrk="1" latinLnBrk="0" hangingPunct="1">
        <a:lnSpc>
          <a:spcPct val="94000"/>
        </a:lnSpc>
        <a:spcBef>
          <a:spcPts val="500"/>
        </a:spcBef>
        <a:spcAft>
          <a:spcPts val="200"/>
        </a:spcAft>
        <a:buFont typeface="Arial" panose="020B0604020202020204" pitchFamily="34" charset="0"/>
        <a:buChar char="•"/>
        <a:defRPr sz="2000" i="1" kern="1200" baseline="0">
          <a:solidFill>
            <a:schemeClr val="tx2"/>
          </a:solidFill>
          <a:latin typeface="+mn-lt"/>
          <a:ea typeface="+mn-ea"/>
          <a:cs typeface="+mn-cs"/>
        </a:defRPr>
      </a:lvl4pPr>
      <a:lvl5pPr marL="2187702" indent="-285750" algn="l" defTabSz="914400" rtl="0" eaLnBrk="1" latinLnBrk="0" hangingPunct="1">
        <a:lnSpc>
          <a:spcPct val="94000"/>
        </a:lnSpc>
        <a:spcBef>
          <a:spcPts val="500"/>
        </a:spcBef>
        <a:spcAft>
          <a:spcPts val="200"/>
        </a:spcAft>
        <a:buFont typeface="Arial" panose="020B0604020202020204" pitchFamily="34" charset="0"/>
        <a:buChar char="•"/>
        <a:defRPr sz="18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40000"/>
                <a:lumOff val="60000"/>
              </a:schemeClr>
            </a:gs>
            <a:gs pos="34000">
              <a:schemeClr val="tx2"/>
            </a:gs>
            <a:gs pos="66000">
              <a:schemeClr val="tx2">
                <a:lumMod val="75000"/>
              </a:schemeClr>
            </a:gs>
            <a:gs pos="97000">
              <a:schemeClr val="tx2">
                <a:lumMod val="40000"/>
                <a:lumOff val="60000"/>
              </a:schemeClr>
            </a:gs>
          </a:gsLst>
          <a:lin ang="2700000" scaled="1"/>
          <a:tileRect/>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21889FE-7B85-40C7-8441-909223A9B382}"/>
              </a:ext>
            </a:extLst>
          </p:cNvPr>
          <p:cNvSpPr>
            <a:spLocks noGrp="1"/>
          </p:cNvSpPr>
          <p:nvPr>
            <p:ph type="ctrTitle"/>
          </p:nvPr>
        </p:nvSpPr>
        <p:spPr/>
        <p:txBody>
          <a:bodyPr rtlCol="0"/>
          <a:lstStyle/>
          <a:p>
            <a:pPr rtl="0"/>
            <a:r>
              <a:rPr lang="ru-RU" sz="4400" dirty="0">
                <a:latin typeface="Franklin Gothic Demi" panose="020B0703020102020204" pitchFamily="34" charset="0"/>
              </a:rPr>
              <a:t>Про роботу </a:t>
            </a:r>
            <a:r>
              <a:rPr lang="uk-UA" sz="4400" dirty="0">
                <a:latin typeface="Franklin Gothic Demi" panose="020B0703020102020204" pitchFamily="34" charset="0"/>
              </a:rPr>
              <a:t>з комерціалізації університетських науково-технічних розробок</a:t>
            </a:r>
            <a:endParaRPr lang="ru-RU" sz="4400" dirty="0">
              <a:latin typeface="Franklin Gothic Demi" panose="020B0703020102020204" pitchFamily="34" charset="0"/>
            </a:endParaRPr>
          </a:p>
        </p:txBody>
      </p:sp>
      <p:sp>
        <p:nvSpPr>
          <p:cNvPr id="3" name="Подзаголовок 2">
            <a:extLst>
              <a:ext uri="{FF2B5EF4-FFF2-40B4-BE49-F238E27FC236}">
                <a16:creationId xmlns:a16="http://schemas.microsoft.com/office/drawing/2014/main" id="{B87DC842-2DF4-46F3-AEC5-E38386DA6887}"/>
              </a:ext>
            </a:extLst>
          </p:cNvPr>
          <p:cNvSpPr>
            <a:spLocks noGrp="1"/>
          </p:cNvSpPr>
          <p:nvPr>
            <p:ph type="subTitle" idx="1"/>
          </p:nvPr>
        </p:nvSpPr>
        <p:spPr>
          <a:xfrm>
            <a:off x="1397977" y="5126635"/>
            <a:ext cx="9504485" cy="623637"/>
          </a:xfrm>
        </p:spPr>
        <p:txBody>
          <a:bodyPr rtlCol="0">
            <a:normAutofit/>
          </a:bodyPr>
          <a:lstStyle/>
          <a:p>
            <a:pPr rtl="0"/>
            <a:r>
              <a:rPr lang="ru-RU" dirty="0" err="1">
                <a:latin typeface="Franklin Gothic Demi" panose="020B0703020102020204" pitchFamily="34" charset="0"/>
              </a:rPr>
              <a:t>Харківський</a:t>
            </a:r>
            <a:r>
              <a:rPr lang="ru-RU" dirty="0">
                <a:latin typeface="Franklin Gothic Demi" panose="020B0703020102020204" pitchFamily="34" charset="0"/>
              </a:rPr>
              <a:t> </a:t>
            </a:r>
            <a:r>
              <a:rPr lang="ru-RU" dirty="0" err="1">
                <a:latin typeface="Franklin Gothic Demi" panose="020B0703020102020204" pitchFamily="34" charset="0"/>
              </a:rPr>
              <a:t>національний</a:t>
            </a:r>
            <a:r>
              <a:rPr lang="ru-RU" dirty="0">
                <a:latin typeface="Franklin Gothic Demi" panose="020B0703020102020204" pitchFamily="34" charset="0"/>
              </a:rPr>
              <a:t> </a:t>
            </a:r>
            <a:r>
              <a:rPr lang="ru-RU" dirty="0" err="1">
                <a:latin typeface="Franklin Gothic Demi" panose="020B0703020102020204" pitchFamily="34" charset="0"/>
              </a:rPr>
              <a:t>університет</a:t>
            </a:r>
            <a:r>
              <a:rPr lang="ru-RU" dirty="0">
                <a:latin typeface="Franklin Gothic Demi" panose="020B0703020102020204" pitchFamily="34" charset="0"/>
              </a:rPr>
              <a:t> </a:t>
            </a:r>
            <a:r>
              <a:rPr lang="ru-RU" dirty="0" err="1">
                <a:latin typeface="Franklin Gothic Demi" panose="020B0703020102020204" pitchFamily="34" charset="0"/>
              </a:rPr>
              <a:t>імені</a:t>
            </a:r>
            <a:r>
              <a:rPr lang="ru-RU" dirty="0">
                <a:latin typeface="Franklin Gothic Demi" panose="020B0703020102020204" pitchFamily="34" charset="0"/>
              </a:rPr>
              <a:t> В.Н. </a:t>
            </a:r>
            <a:r>
              <a:rPr lang="ru-RU" dirty="0" err="1">
                <a:latin typeface="Franklin Gothic Demi" panose="020B0703020102020204" pitchFamily="34" charset="0"/>
              </a:rPr>
              <a:t>Каразіна</a:t>
            </a:r>
            <a:endParaRPr lang="ru-RU" dirty="0">
              <a:latin typeface="Franklin Gothic Demi" panose="020B0703020102020204" pitchFamily="34" charset="0"/>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58336" y="184404"/>
            <a:ext cx="1204912"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063490" y="6355080"/>
            <a:ext cx="7029450" cy="369332"/>
          </a:xfrm>
          <a:prstGeom prst="rect">
            <a:avLst/>
          </a:prstGeom>
          <a:noFill/>
        </p:spPr>
        <p:txBody>
          <a:bodyPr wrap="square" rtlCol="0">
            <a:spAutoFit/>
          </a:bodyPr>
          <a:lstStyle/>
          <a:p>
            <a:pPr algn="r"/>
            <a:r>
              <a:rPr lang="uk-UA" i="1" dirty="0">
                <a:solidFill>
                  <a:schemeClr val="bg1"/>
                </a:solidFill>
              </a:rPr>
              <a:t>Засідання Вченої ради від 29 листопада 2021 р.</a:t>
            </a:r>
            <a:endParaRPr lang="en-US" i="1" dirty="0">
              <a:solidFill>
                <a:schemeClr val="bg1"/>
              </a:solidFill>
            </a:endParaRPr>
          </a:p>
        </p:txBody>
      </p:sp>
    </p:spTree>
    <p:extLst>
      <p:ext uri="{BB962C8B-B14F-4D97-AF65-F5344CB8AC3E}">
        <p14:creationId xmlns:p14="http://schemas.microsoft.com/office/powerpoint/2010/main" val="2461678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Таблица 11">
            <a:extLst>
              <a:ext uri="{FF2B5EF4-FFF2-40B4-BE49-F238E27FC236}">
                <a16:creationId xmlns:a16="http://schemas.microsoft.com/office/drawing/2014/main" id="{37F1C107-6D68-44DC-A26E-0C8DD067927B}"/>
              </a:ext>
            </a:extLst>
          </p:cNvPr>
          <p:cNvGraphicFramePr>
            <a:graphicFrameLocks noGrp="1"/>
          </p:cNvGraphicFramePr>
          <p:nvPr>
            <p:extLst>
              <p:ext uri="{D42A27DB-BD31-4B8C-83A1-F6EECF244321}">
                <p14:modId xmlns:p14="http://schemas.microsoft.com/office/powerpoint/2010/main" val="258748396"/>
              </p:ext>
            </p:extLst>
          </p:nvPr>
        </p:nvGraphicFramePr>
        <p:xfrm>
          <a:off x="1314477" y="2349958"/>
          <a:ext cx="10461171" cy="1329473"/>
        </p:xfrm>
        <a:graphic>
          <a:graphicData uri="http://schemas.openxmlformats.org/drawingml/2006/table">
            <a:tbl>
              <a:tblPr firstRow="1" bandRow="1">
                <a:tableStyleId>{C083E6E3-FA7D-4D7B-A595-EF9225AFEA82}</a:tableStyleId>
              </a:tblPr>
              <a:tblGrid>
                <a:gridCol w="741768">
                  <a:extLst>
                    <a:ext uri="{9D8B030D-6E8A-4147-A177-3AD203B41FA5}">
                      <a16:colId xmlns:a16="http://schemas.microsoft.com/office/drawing/2014/main" val="875603006"/>
                    </a:ext>
                  </a:extLst>
                </a:gridCol>
                <a:gridCol w="1350476">
                  <a:extLst>
                    <a:ext uri="{9D8B030D-6E8A-4147-A177-3AD203B41FA5}">
                      <a16:colId xmlns:a16="http://schemas.microsoft.com/office/drawing/2014/main" val="2039745167"/>
                    </a:ext>
                  </a:extLst>
                </a:gridCol>
                <a:gridCol w="2152956">
                  <a:extLst>
                    <a:ext uri="{9D8B030D-6E8A-4147-A177-3AD203B41FA5}">
                      <a16:colId xmlns:a16="http://schemas.microsoft.com/office/drawing/2014/main" val="391005442"/>
                    </a:ext>
                  </a:extLst>
                </a:gridCol>
                <a:gridCol w="2351542">
                  <a:extLst>
                    <a:ext uri="{9D8B030D-6E8A-4147-A177-3AD203B41FA5}">
                      <a16:colId xmlns:a16="http://schemas.microsoft.com/office/drawing/2014/main" val="344655423"/>
                    </a:ext>
                  </a:extLst>
                </a:gridCol>
                <a:gridCol w="3864429">
                  <a:extLst>
                    <a:ext uri="{9D8B030D-6E8A-4147-A177-3AD203B41FA5}">
                      <a16:colId xmlns:a16="http://schemas.microsoft.com/office/drawing/2014/main" val="263935710"/>
                    </a:ext>
                  </a:extLst>
                </a:gridCol>
              </a:tblGrid>
              <a:tr h="249491">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600" dirty="0">
                          <a:effectLst/>
                          <a:latin typeface="Cambria" panose="02040503050406030204" pitchFamily="18" charset="0"/>
                          <a:ea typeface="Cambria" panose="02040503050406030204" pitchFamily="18" charset="0"/>
                        </a:rPr>
                        <a:t>Рік</a:t>
                      </a:r>
                      <a:endParaRPr lang="ru-RU" sz="1600" dirty="0">
                        <a:latin typeface="Cambria" panose="02040503050406030204" pitchFamily="18" charset="0"/>
                        <a:ea typeface="Cambria" panose="02040503050406030204" pitchFamily="18" charset="0"/>
                        <a:cs typeface="Arial" panose="020B0604020202020204" pitchFamily="34" charset="0"/>
                      </a:endParaRPr>
                    </a:p>
                  </a:txBody>
                  <a:tcPr marL="36000" marR="36000" marT="0" marB="0"/>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1600" dirty="0">
                          <a:latin typeface="Cambria" panose="02040503050406030204" pitchFamily="18" charset="0"/>
                          <a:ea typeface="Cambria" panose="02040503050406030204" pitchFamily="18" charset="0"/>
                        </a:rPr>
                        <a:t>Кількість наукових публікацій</a:t>
                      </a:r>
                      <a:endParaRPr lang="ru-RU" sz="1600" dirty="0">
                        <a:latin typeface="Cambria" panose="02040503050406030204" pitchFamily="18" charset="0"/>
                        <a:ea typeface="Cambria" panose="02040503050406030204" pitchFamily="18" charset="0"/>
                        <a:cs typeface="Arial" panose="020B0604020202020204" pitchFamily="34" charset="0"/>
                      </a:endParaRPr>
                    </a:p>
                  </a:txBody>
                  <a:tcPr marL="36000" marR="36000" marT="0" marB="0"/>
                </a:tc>
                <a:tc hMerge="1">
                  <a:txBody>
                    <a:bodyPr/>
                    <a:lstStyle/>
                    <a:p>
                      <a:endParaRPr lang="ru-RU"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1600" noProof="0" dirty="0">
                          <a:latin typeface="Cambria" panose="02040503050406030204" pitchFamily="18" charset="0"/>
                          <a:ea typeface="Cambria" panose="02040503050406030204" pitchFamily="18" charset="0"/>
                          <a:cs typeface="Arial" panose="020B0604020202020204" pitchFamily="34" charset="0"/>
                        </a:rPr>
                        <a:t>Кількість</a:t>
                      </a:r>
                      <a:r>
                        <a:rPr lang="ru-RU" sz="1600" dirty="0">
                          <a:latin typeface="Cambria" panose="02040503050406030204" pitchFamily="18" charset="0"/>
                          <a:ea typeface="Cambria" panose="02040503050406030204" pitchFamily="18" charset="0"/>
                          <a:cs typeface="Arial" panose="020B0604020202020204" pitchFamily="34" charset="0"/>
                        </a:rPr>
                        <a:t> </a:t>
                      </a:r>
                      <a:r>
                        <a:rPr lang="ru-RU" sz="1600" dirty="0" err="1">
                          <a:latin typeface="Cambria" panose="02040503050406030204" pitchFamily="18" charset="0"/>
                          <a:ea typeface="Cambria" panose="02040503050406030204" pitchFamily="18" charset="0"/>
                          <a:cs typeface="Arial" panose="020B0604020202020204" pitchFamily="34" charset="0"/>
                        </a:rPr>
                        <a:t>цитувань</a:t>
                      </a:r>
                      <a:r>
                        <a:rPr lang="ru-RU" sz="1600" dirty="0">
                          <a:latin typeface="Cambria" panose="02040503050406030204" pitchFamily="18" charset="0"/>
                          <a:ea typeface="Cambria" panose="02040503050406030204" pitchFamily="18" charset="0"/>
                          <a:cs typeface="Arial" panose="020B0604020202020204" pitchFamily="34" charset="0"/>
                        </a:rPr>
                        <a:t>  </a:t>
                      </a:r>
                    </a:p>
                  </a:txBody>
                  <a:tcPr marL="36000" marR="3600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1600" dirty="0">
                          <a:latin typeface="Cambria" panose="02040503050406030204" pitchFamily="18" charset="0"/>
                          <a:ea typeface="Cambria" panose="02040503050406030204" pitchFamily="18" charset="0"/>
                          <a:cs typeface="Arial" panose="020B0604020202020204" pitchFamily="34" charset="0"/>
                        </a:rPr>
                        <a:t>Інтегральний</a:t>
                      </a:r>
                      <a:r>
                        <a:rPr lang="uk-UA" sz="1600" baseline="0" dirty="0">
                          <a:latin typeface="Cambria" panose="02040503050406030204" pitchFamily="18" charset="0"/>
                          <a:ea typeface="Cambria" panose="02040503050406030204" pitchFamily="18" charset="0"/>
                          <a:cs typeface="Arial" panose="020B0604020202020204" pitchFamily="34" charset="0"/>
                        </a:rPr>
                        <a:t> </a:t>
                      </a:r>
                      <a:r>
                        <a:rPr lang="en-US" sz="1600" baseline="0" dirty="0">
                          <a:latin typeface="Cambria" panose="02040503050406030204" pitchFamily="18" charset="0"/>
                          <a:ea typeface="Cambria" panose="02040503050406030204" pitchFamily="18" charset="0"/>
                          <a:cs typeface="Arial" panose="020B0604020202020204" pitchFamily="34" charset="0"/>
                        </a:rPr>
                        <a:t>h-</a:t>
                      </a:r>
                      <a:r>
                        <a:rPr lang="uk-UA" sz="1600" baseline="0" dirty="0">
                          <a:latin typeface="Cambria" panose="02040503050406030204" pitchFamily="18" charset="0"/>
                          <a:ea typeface="Cambria" panose="02040503050406030204" pitchFamily="18" charset="0"/>
                          <a:cs typeface="Arial" panose="020B0604020202020204" pitchFamily="34" charset="0"/>
                        </a:rPr>
                        <a:t>індекс ун-ту</a:t>
                      </a:r>
                      <a:endParaRPr lang="ru-RU" sz="1600" dirty="0">
                        <a:latin typeface="Cambria" panose="02040503050406030204" pitchFamily="18" charset="0"/>
                        <a:ea typeface="Cambria" panose="02040503050406030204" pitchFamily="18" charset="0"/>
                        <a:cs typeface="Arial" panose="020B0604020202020204" pitchFamily="34" charset="0"/>
                      </a:endParaRPr>
                    </a:p>
                  </a:txBody>
                  <a:tcPr marL="36000" marR="36000" marT="0" marB="0"/>
                </a:tc>
                <a:extLst>
                  <a:ext uri="{0D108BD9-81ED-4DB2-BD59-A6C34878D82A}">
                    <a16:rowId xmlns:a16="http://schemas.microsoft.com/office/drawing/2014/main" val="818944970"/>
                  </a:ext>
                </a:extLst>
              </a:tr>
              <a:tr h="249491">
                <a:tc vMerge="1">
                  <a:txBody>
                    <a:bodyPr/>
                    <a:lstStyle/>
                    <a:p>
                      <a:endParaRPr lang="ru-RU" sz="1600" b="1" dirty="0"/>
                    </a:p>
                  </a:txBody>
                  <a:tcPr/>
                </a:tc>
                <a:tc>
                  <a:txBody>
                    <a:bodyPr/>
                    <a:lstStyle/>
                    <a:p>
                      <a:pPr algn="ctr"/>
                      <a:r>
                        <a:rPr lang="en-US" sz="1600" b="1" dirty="0">
                          <a:latin typeface="Cambria" panose="02040503050406030204" pitchFamily="18" charset="0"/>
                          <a:ea typeface="Cambria" panose="02040503050406030204" pitchFamily="18" charset="0"/>
                        </a:rPr>
                        <a:t>Scopus</a:t>
                      </a:r>
                      <a:endParaRPr lang="ru-RU" sz="1600" b="1" dirty="0">
                        <a:latin typeface="Cambria" panose="02040503050406030204" pitchFamily="18" charset="0"/>
                        <a:ea typeface="Cambria" panose="02040503050406030204" pitchFamily="18" charset="0"/>
                        <a:cs typeface="Arial" panose="020B0604020202020204" pitchFamily="34" charset="0"/>
                      </a:endParaRPr>
                    </a:p>
                  </a:txBody>
                  <a:tcPr marL="36000" marR="36000" marT="0" marB="0"/>
                </a:tc>
                <a:tc>
                  <a:txBody>
                    <a:bodyPr/>
                    <a:lstStyle/>
                    <a:p>
                      <a:pPr algn="ctr"/>
                      <a:r>
                        <a:rPr lang="en-US" sz="1600" b="1" dirty="0" err="1">
                          <a:latin typeface="Cambria" panose="02040503050406030204" pitchFamily="18" charset="0"/>
                          <a:ea typeface="Cambria" panose="02040503050406030204" pitchFamily="18" charset="0"/>
                        </a:rPr>
                        <a:t>WoS</a:t>
                      </a:r>
                      <a:endParaRPr lang="ru-RU" sz="1600" b="1" dirty="0">
                        <a:latin typeface="Cambria" panose="02040503050406030204" pitchFamily="18" charset="0"/>
                        <a:ea typeface="Cambria" panose="02040503050406030204" pitchFamily="18" charset="0"/>
                        <a:cs typeface="Arial" panose="020B0604020202020204" pitchFamily="34" charset="0"/>
                      </a:endParaRPr>
                    </a:p>
                  </a:txBody>
                  <a:tcPr marL="36000" marR="36000" marT="0" marB="0"/>
                </a:tc>
                <a:tc>
                  <a:txBody>
                    <a:bodyPr/>
                    <a:lstStyle/>
                    <a:p>
                      <a:pPr algn="ctr"/>
                      <a:r>
                        <a:rPr lang="en-US" sz="1600" b="1" dirty="0">
                          <a:latin typeface="Cambria" panose="02040503050406030204" pitchFamily="18" charset="0"/>
                          <a:ea typeface="Cambria" panose="02040503050406030204" pitchFamily="18" charset="0"/>
                          <a:cs typeface="Arial" panose="020B0604020202020204" pitchFamily="34" charset="0"/>
                        </a:rPr>
                        <a:t>Scopus</a:t>
                      </a:r>
                      <a:endParaRPr lang="ru-RU" sz="1600" b="1" dirty="0">
                        <a:latin typeface="Cambria" panose="02040503050406030204" pitchFamily="18" charset="0"/>
                        <a:ea typeface="Cambria" panose="02040503050406030204" pitchFamily="18" charset="0"/>
                        <a:cs typeface="Arial" panose="020B0604020202020204" pitchFamily="34" charset="0"/>
                      </a:endParaRPr>
                    </a:p>
                  </a:txBody>
                  <a:tcPr marL="36000" marR="3600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Cambria" panose="02040503050406030204" pitchFamily="18" charset="0"/>
                          <a:ea typeface="Cambria" panose="02040503050406030204" pitchFamily="18" charset="0"/>
                          <a:cs typeface="Arial" panose="020B0604020202020204" pitchFamily="34" charset="0"/>
                        </a:rPr>
                        <a:t>Scopus</a:t>
                      </a:r>
                      <a:endParaRPr lang="ru-RU" sz="1600" b="1" dirty="0">
                        <a:latin typeface="Cambria" panose="02040503050406030204" pitchFamily="18" charset="0"/>
                        <a:ea typeface="Cambria" panose="02040503050406030204" pitchFamily="18" charset="0"/>
                        <a:cs typeface="Arial" panose="020B0604020202020204" pitchFamily="34" charset="0"/>
                      </a:endParaRPr>
                    </a:p>
                  </a:txBody>
                  <a:tcPr marL="36000" marR="36000" marT="0" marB="0"/>
                </a:tc>
                <a:extLst>
                  <a:ext uri="{0D108BD9-81ED-4DB2-BD59-A6C34878D82A}">
                    <a16:rowId xmlns:a16="http://schemas.microsoft.com/office/drawing/2014/main" val="307315919"/>
                  </a:ext>
                </a:extLst>
              </a:tr>
              <a:tr h="2494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600" b="1" dirty="0">
                          <a:latin typeface="Cambria" panose="02040503050406030204" pitchFamily="18" charset="0"/>
                          <a:ea typeface="Cambria" panose="02040503050406030204" pitchFamily="18" charset="0"/>
                        </a:rPr>
                        <a:t>20</a:t>
                      </a:r>
                      <a:r>
                        <a:rPr lang="en-US" sz="1600" b="1" dirty="0">
                          <a:latin typeface="Cambria" panose="02040503050406030204" pitchFamily="18" charset="0"/>
                          <a:ea typeface="Cambria" panose="02040503050406030204" pitchFamily="18" charset="0"/>
                        </a:rPr>
                        <a:t>16</a:t>
                      </a:r>
                      <a:endParaRPr lang="ru-RU" sz="1600" b="1" dirty="0">
                        <a:latin typeface="Cambria" panose="02040503050406030204" pitchFamily="18" charset="0"/>
                        <a:ea typeface="Cambria" panose="02040503050406030204" pitchFamily="18" charset="0"/>
                        <a:cs typeface="Arial" panose="020B0604020202020204" pitchFamily="34" charset="0"/>
                      </a:endParaRPr>
                    </a:p>
                  </a:txBody>
                  <a:tcPr marT="0" marB="0" anchor="ctr"/>
                </a:tc>
                <a:tc>
                  <a:txBody>
                    <a:bodyPr/>
                    <a:lstStyle/>
                    <a:p>
                      <a:pPr algn="ctr"/>
                      <a:r>
                        <a:rPr lang="en-US" sz="1600" dirty="0">
                          <a:latin typeface="Cambria" panose="02040503050406030204" pitchFamily="18" charset="0"/>
                          <a:ea typeface="Cambria" panose="02040503050406030204" pitchFamily="18" charset="0"/>
                          <a:cs typeface="Arial" panose="020B0604020202020204" pitchFamily="34" charset="0"/>
                        </a:rPr>
                        <a:t>552</a:t>
                      </a:r>
                      <a:endParaRPr lang="ru-RU" sz="1600" dirty="0">
                        <a:latin typeface="Cambria" panose="02040503050406030204" pitchFamily="18" charset="0"/>
                        <a:ea typeface="Cambria" panose="02040503050406030204" pitchFamily="18" charset="0"/>
                        <a:cs typeface="Arial" panose="020B0604020202020204" pitchFamily="34" charset="0"/>
                      </a:endParaRPr>
                    </a:p>
                  </a:txBody>
                  <a:tcPr marT="0" marB="0" anchor="ctr"/>
                </a:tc>
                <a:tc>
                  <a:txBody>
                    <a:bodyPr/>
                    <a:lstStyle/>
                    <a:p>
                      <a:pPr algn="ctr"/>
                      <a:r>
                        <a:rPr lang="en-US" sz="1600" dirty="0">
                          <a:latin typeface="Cambria" panose="02040503050406030204" pitchFamily="18" charset="0"/>
                          <a:ea typeface="Cambria" panose="02040503050406030204" pitchFamily="18" charset="0"/>
                        </a:rPr>
                        <a:t>607</a:t>
                      </a:r>
                      <a:endParaRPr lang="ru-RU" sz="1600" dirty="0">
                        <a:latin typeface="Cambria" panose="02040503050406030204" pitchFamily="18" charset="0"/>
                        <a:ea typeface="Cambria" panose="02040503050406030204" pitchFamily="18" charset="0"/>
                        <a:cs typeface="Arial" panose="020B0604020202020204" pitchFamily="34" charset="0"/>
                      </a:endParaRPr>
                    </a:p>
                  </a:txBody>
                  <a:tcPr marT="0" marB="0" anchor="ctr"/>
                </a:tc>
                <a:tc>
                  <a:txBody>
                    <a:bodyPr/>
                    <a:lstStyle/>
                    <a:p>
                      <a:pPr algn="ctr"/>
                      <a:r>
                        <a:rPr lang="uk-UA" sz="1600" dirty="0">
                          <a:latin typeface="Cambria" panose="02040503050406030204" pitchFamily="18" charset="0"/>
                          <a:ea typeface="Cambria" panose="02040503050406030204" pitchFamily="18" charset="0"/>
                          <a:cs typeface="Arial" panose="020B0604020202020204" pitchFamily="34" charset="0"/>
                        </a:rPr>
                        <a:t>  </a:t>
                      </a:r>
                      <a:r>
                        <a:rPr lang="en-US" sz="1600" dirty="0">
                          <a:latin typeface="Cambria" panose="02040503050406030204" pitchFamily="18" charset="0"/>
                          <a:ea typeface="Cambria" panose="02040503050406030204" pitchFamily="18" charset="0"/>
                          <a:cs typeface="Arial" panose="020B0604020202020204" pitchFamily="34" charset="0"/>
                        </a:rPr>
                        <a:t>6104</a:t>
                      </a:r>
                      <a:endParaRPr lang="ru-RU" sz="1600" dirty="0">
                        <a:latin typeface="Cambria" panose="02040503050406030204" pitchFamily="18" charset="0"/>
                        <a:ea typeface="Cambria" panose="02040503050406030204" pitchFamily="18" charset="0"/>
                        <a:cs typeface="Arial" panose="020B0604020202020204" pitchFamily="34" charset="0"/>
                      </a:endParaRPr>
                    </a:p>
                  </a:txBody>
                  <a:tcPr marT="0" marB="0" anchor="ctr"/>
                </a:tc>
                <a:tc>
                  <a:txBody>
                    <a:bodyPr/>
                    <a:lstStyle/>
                    <a:p>
                      <a:pPr algn="ctr"/>
                      <a:r>
                        <a:rPr lang="ru-RU" sz="1600" dirty="0">
                          <a:latin typeface="Cambria" panose="02040503050406030204" pitchFamily="18" charset="0"/>
                          <a:ea typeface="Cambria" panose="02040503050406030204" pitchFamily="18" charset="0"/>
                          <a:cs typeface="Arial" panose="020B0604020202020204" pitchFamily="34" charset="0"/>
                        </a:rPr>
                        <a:t>60</a:t>
                      </a:r>
                    </a:p>
                  </a:txBody>
                  <a:tcPr marT="0" marB="0" anchor="ctr"/>
                </a:tc>
                <a:extLst>
                  <a:ext uri="{0D108BD9-81ED-4DB2-BD59-A6C34878D82A}">
                    <a16:rowId xmlns:a16="http://schemas.microsoft.com/office/drawing/2014/main" val="798241809"/>
                  </a:ext>
                </a:extLst>
              </a:tr>
              <a:tr h="2494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600" b="1" dirty="0">
                          <a:latin typeface="Cambria" panose="02040503050406030204" pitchFamily="18" charset="0"/>
                          <a:ea typeface="Cambria" panose="02040503050406030204" pitchFamily="18" charset="0"/>
                        </a:rPr>
                        <a:t>2020</a:t>
                      </a:r>
                      <a:endParaRPr lang="ru-RU" sz="1600" b="1" dirty="0">
                        <a:latin typeface="Cambria" panose="02040503050406030204" pitchFamily="18" charset="0"/>
                        <a:ea typeface="Cambria" panose="02040503050406030204" pitchFamily="18" charset="0"/>
                        <a:cs typeface="Arial" panose="020B0604020202020204" pitchFamily="34" charset="0"/>
                      </a:endParaRPr>
                    </a:p>
                  </a:txBody>
                  <a:tcPr marT="0" marB="0" anchor="ctr"/>
                </a:tc>
                <a:tc>
                  <a:txBody>
                    <a:bodyPr/>
                    <a:lstStyle/>
                    <a:p>
                      <a:pPr algn="ctr"/>
                      <a:r>
                        <a:rPr lang="en-US" sz="1600" dirty="0">
                          <a:latin typeface="Cambria" panose="02040503050406030204" pitchFamily="18" charset="0"/>
                          <a:ea typeface="Cambria" panose="02040503050406030204" pitchFamily="18" charset="0"/>
                        </a:rPr>
                        <a:t>846</a:t>
                      </a:r>
                      <a:endParaRPr lang="ru-RU" sz="1600" dirty="0">
                        <a:latin typeface="Cambria" panose="02040503050406030204" pitchFamily="18" charset="0"/>
                        <a:ea typeface="Cambria" panose="02040503050406030204" pitchFamily="18" charset="0"/>
                        <a:cs typeface="Arial" panose="020B0604020202020204" pitchFamily="34" charset="0"/>
                      </a:endParaRPr>
                    </a:p>
                  </a:txBody>
                  <a:tcPr marT="0" marB="0" anchor="ctr"/>
                </a:tc>
                <a:tc>
                  <a:txBody>
                    <a:bodyPr/>
                    <a:lstStyle/>
                    <a:p>
                      <a:pPr algn="ctr"/>
                      <a:r>
                        <a:rPr lang="en-US" sz="1600" dirty="0">
                          <a:latin typeface="Cambria" panose="02040503050406030204" pitchFamily="18" charset="0"/>
                          <a:ea typeface="Cambria" panose="02040503050406030204" pitchFamily="18" charset="0"/>
                        </a:rPr>
                        <a:t>613</a:t>
                      </a:r>
                      <a:endParaRPr lang="ru-RU" sz="1600" dirty="0">
                        <a:latin typeface="Cambria" panose="02040503050406030204" pitchFamily="18" charset="0"/>
                        <a:ea typeface="Cambria" panose="02040503050406030204" pitchFamily="18" charset="0"/>
                        <a:cs typeface="Arial" panose="020B0604020202020204" pitchFamily="34" charset="0"/>
                      </a:endParaRPr>
                    </a:p>
                  </a:txBody>
                  <a:tcPr marT="0" marB="0" anchor="ctr"/>
                </a:tc>
                <a:tc>
                  <a:txBody>
                    <a:bodyPr/>
                    <a:lstStyle/>
                    <a:p>
                      <a:pPr algn="ctr"/>
                      <a:r>
                        <a:rPr lang="ru-RU" sz="1600" dirty="0">
                          <a:latin typeface="Cambria" panose="02040503050406030204" pitchFamily="18" charset="0"/>
                          <a:ea typeface="Cambria" panose="02040503050406030204" pitchFamily="18" charset="0"/>
                          <a:cs typeface="Arial" panose="020B0604020202020204" pitchFamily="34" charset="0"/>
                        </a:rPr>
                        <a:t>6</a:t>
                      </a:r>
                      <a:r>
                        <a:rPr lang="en-US" sz="1600" dirty="0">
                          <a:latin typeface="Cambria" panose="02040503050406030204" pitchFamily="18" charset="0"/>
                          <a:ea typeface="Cambria" panose="02040503050406030204" pitchFamily="18" charset="0"/>
                          <a:cs typeface="Arial" panose="020B0604020202020204" pitchFamily="34" charset="0"/>
                        </a:rPr>
                        <a:t>6628</a:t>
                      </a:r>
                      <a:endParaRPr lang="ru-RU" sz="1600" dirty="0">
                        <a:latin typeface="Cambria" panose="02040503050406030204" pitchFamily="18" charset="0"/>
                        <a:ea typeface="Cambria" panose="02040503050406030204" pitchFamily="18" charset="0"/>
                        <a:cs typeface="Arial" panose="020B0604020202020204" pitchFamily="34" charset="0"/>
                      </a:endParaRPr>
                    </a:p>
                  </a:txBody>
                  <a:tcPr marT="0" marB="0" anchor="ctr"/>
                </a:tc>
                <a:tc>
                  <a:txBody>
                    <a:bodyPr/>
                    <a:lstStyle/>
                    <a:p>
                      <a:pPr algn="ctr"/>
                      <a:r>
                        <a:rPr lang="ru-RU" sz="1600" dirty="0">
                          <a:latin typeface="Cambria" panose="02040503050406030204" pitchFamily="18" charset="0"/>
                          <a:ea typeface="Cambria" panose="02040503050406030204" pitchFamily="18" charset="0"/>
                          <a:cs typeface="Arial" panose="020B0604020202020204" pitchFamily="34" charset="0"/>
                        </a:rPr>
                        <a:t>76</a:t>
                      </a:r>
                    </a:p>
                  </a:txBody>
                  <a:tcPr marT="0" marB="0" anchor="ctr"/>
                </a:tc>
                <a:extLst>
                  <a:ext uri="{0D108BD9-81ED-4DB2-BD59-A6C34878D82A}">
                    <a16:rowId xmlns:a16="http://schemas.microsoft.com/office/drawing/2014/main" val="1134673087"/>
                  </a:ext>
                </a:extLst>
              </a:tr>
              <a:tr h="3315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600" b="1" dirty="0">
                          <a:latin typeface="Cambria" panose="02040503050406030204" pitchFamily="18" charset="0"/>
                          <a:ea typeface="Cambria" panose="02040503050406030204" pitchFamily="18" charset="0"/>
                        </a:rPr>
                        <a:t>2021</a:t>
                      </a:r>
                      <a:endParaRPr lang="ru-RU" sz="1600" dirty="0">
                        <a:latin typeface="Cambria" panose="02040503050406030204" pitchFamily="18" charset="0"/>
                        <a:ea typeface="Cambria" panose="02040503050406030204" pitchFamily="18" charset="0"/>
                        <a:cs typeface="Arial" panose="020B0604020202020204" pitchFamily="34" charset="0"/>
                      </a:endParaRPr>
                    </a:p>
                  </a:txBody>
                  <a:tcPr marT="0" marB="0" anchor="ctr"/>
                </a:tc>
                <a:tc>
                  <a:txBody>
                    <a:bodyPr/>
                    <a:lstStyle/>
                    <a:p>
                      <a:pPr algn="ctr"/>
                      <a:r>
                        <a:rPr lang="en-US" sz="1600" dirty="0">
                          <a:latin typeface="Cambria" panose="02040503050406030204" pitchFamily="18" charset="0"/>
                          <a:ea typeface="Cambria" panose="02040503050406030204" pitchFamily="18" charset="0"/>
                        </a:rPr>
                        <a:t>644</a:t>
                      </a:r>
                      <a:endParaRPr lang="ru-RU" sz="1600" dirty="0">
                        <a:latin typeface="Cambria" panose="02040503050406030204" pitchFamily="18" charset="0"/>
                        <a:ea typeface="Cambria" panose="02040503050406030204" pitchFamily="18" charset="0"/>
                        <a:cs typeface="Arial" panose="020B0604020202020204" pitchFamily="34" charset="0"/>
                      </a:endParaRPr>
                    </a:p>
                  </a:txBody>
                  <a:tcPr marT="0" marB="0" anchor="ctr"/>
                </a:tc>
                <a:tc>
                  <a:txBody>
                    <a:bodyPr/>
                    <a:lstStyle/>
                    <a:p>
                      <a:pPr algn="ctr"/>
                      <a:r>
                        <a:rPr lang="en-US" sz="1600" dirty="0">
                          <a:latin typeface="Cambria" panose="02040503050406030204" pitchFamily="18" charset="0"/>
                          <a:ea typeface="Cambria" panose="02040503050406030204" pitchFamily="18" charset="0"/>
                        </a:rPr>
                        <a:t>450</a:t>
                      </a:r>
                      <a:endParaRPr lang="ru-RU" sz="1600" dirty="0">
                        <a:latin typeface="Cambria" panose="02040503050406030204" pitchFamily="18" charset="0"/>
                        <a:ea typeface="Cambria" panose="02040503050406030204" pitchFamily="18" charset="0"/>
                        <a:cs typeface="Arial" panose="020B0604020202020204" pitchFamily="34" charset="0"/>
                      </a:endParaRPr>
                    </a:p>
                  </a:txBody>
                  <a:tcPr marT="0" marB="0" anchor="ctr"/>
                </a:tc>
                <a:tc>
                  <a:txBody>
                    <a:bodyPr/>
                    <a:lstStyle/>
                    <a:p>
                      <a:pPr algn="ctr"/>
                      <a:r>
                        <a:rPr lang="ru-RU" sz="1600" dirty="0">
                          <a:latin typeface="Cambria" panose="02040503050406030204" pitchFamily="18" charset="0"/>
                          <a:ea typeface="Cambria" panose="02040503050406030204" pitchFamily="18" charset="0"/>
                          <a:cs typeface="Arial" panose="020B0604020202020204" pitchFamily="34" charset="0"/>
                        </a:rPr>
                        <a:t>76692</a:t>
                      </a:r>
                    </a:p>
                  </a:txBody>
                  <a:tcPr marT="0" marB="0" anchor="ctr"/>
                </a:tc>
                <a:tc>
                  <a:txBody>
                    <a:bodyPr/>
                    <a:lstStyle/>
                    <a:p>
                      <a:pPr algn="ctr"/>
                      <a:r>
                        <a:rPr lang="ru-RU" sz="1600" dirty="0">
                          <a:latin typeface="Cambria" panose="02040503050406030204" pitchFamily="18" charset="0"/>
                          <a:ea typeface="Cambria" panose="02040503050406030204" pitchFamily="18" charset="0"/>
                          <a:cs typeface="Arial" panose="020B0604020202020204" pitchFamily="34" charset="0"/>
                        </a:rPr>
                        <a:t>79</a:t>
                      </a:r>
                    </a:p>
                  </a:txBody>
                  <a:tcPr marT="0" marB="0" anchor="ctr"/>
                </a:tc>
                <a:extLst>
                  <a:ext uri="{0D108BD9-81ED-4DB2-BD59-A6C34878D82A}">
                    <a16:rowId xmlns:a16="http://schemas.microsoft.com/office/drawing/2014/main" val="2879866470"/>
                  </a:ext>
                </a:extLst>
              </a:tr>
            </a:tbl>
          </a:graphicData>
        </a:graphic>
      </p:graphicFrame>
      <p:pic>
        <p:nvPicPr>
          <p:cNvPr id="9" name="Рисунок 8">
            <a:extLst>
              <a:ext uri="{FF2B5EF4-FFF2-40B4-BE49-F238E27FC236}">
                <a16:creationId xmlns:a16="http://schemas.microsoft.com/office/drawing/2014/main" id="{4AAA7701-7271-4C98-A14A-AB2598D1FC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3915" y="0"/>
            <a:ext cx="631372" cy="6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C73BAFA2-0685-43C8-9696-BDCF298FBB06}"/>
              </a:ext>
            </a:extLst>
          </p:cNvPr>
          <p:cNvSpPr txBox="1"/>
          <p:nvPr/>
        </p:nvSpPr>
        <p:spPr>
          <a:xfrm>
            <a:off x="840509" y="3900300"/>
            <a:ext cx="11351491" cy="369332"/>
          </a:xfrm>
          <a:prstGeom prst="rect">
            <a:avLst/>
          </a:prstGeom>
          <a:noFill/>
        </p:spPr>
        <p:txBody>
          <a:bodyPr wrap="square">
            <a:spAutoFit/>
          </a:bodyPr>
          <a:lstStyle/>
          <a:p>
            <a:pPr algn="ctr"/>
            <a:r>
              <a:rPr lang="uk-UA" b="1" dirty="0">
                <a:latin typeface="Cambria" panose="02040503050406030204" pitchFamily="18" charset="0"/>
                <a:ea typeface="Cambria" panose="02040503050406030204" pitchFamily="18" charset="0"/>
                <a:cs typeface="Arial" panose="020B0604020202020204" pitchFamily="34" charset="0"/>
              </a:rPr>
              <a:t>О</a:t>
            </a:r>
            <a:r>
              <a:rPr lang="uk-UA" b="1" dirty="0">
                <a:effectLst/>
                <a:latin typeface="Cambria" panose="02040503050406030204" pitchFamily="18" charset="0"/>
                <a:ea typeface="Cambria" panose="02040503050406030204" pitchFamily="18" charset="0"/>
                <a:cs typeface="Arial" panose="020B0604020202020204" pitchFamily="34" charset="0"/>
              </a:rPr>
              <a:t>хоронні документи на об’єкти права інтелектуальної власності</a:t>
            </a:r>
            <a:endParaRPr lang="ru-RU" b="1" dirty="0">
              <a:latin typeface="Cambria" panose="02040503050406030204" pitchFamily="18" charset="0"/>
              <a:ea typeface="Cambria" panose="02040503050406030204" pitchFamily="18" charset="0"/>
              <a:cs typeface="Arial" panose="020B0604020202020204" pitchFamily="34" charset="0"/>
            </a:endParaRPr>
          </a:p>
        </p:txBody>
      </p:sp>
      <p:graphicFrame>
        <p:nvGraphicFramePr>
          <p:cNvPr id="11" name="Таблица 10">
            <a:extLst>
              <a:ext uri="{FF2B5EF4-FFF2-40B4-BE49-F238E27FC236}">
                <a16:creationId xmlns:a16="http://schemas.microsoft.com/office/drawing/2014/main" id="{D8DE783D-728B-4634-BEFB-0DCE9456FF4D}"/>
              </a:ext>
            </a:extLst>
          </p:cNvPr>
          <p:cNvGraphicFramePr>
            <a:graphicFrameLocks noGrp="1"/>
          </p:cNvGraphicFramePr>
          <p:nvPr>
            <p:extLst>
              <p:ext uri="{D42A27DB-BD31-4B8C-83A1-F6EECF244321}">
                <p14:modId xmlns:p14="http://schemas.microsoft.com/office/powerpoint/2010/main" val="3892655868"/>
              </p:ext>
            </p:extLst>
          </p:nvPr>
        </p:nvGraphicFramePr>
        <p:xfrm>
          <a:off x="2139179" y="4387169"/>
          <a:ext cx="8531050" cy="1156716"/>
        </p:xfrm>
        <a:graphic>
          <a:graphicData uri="http://schemas.openxmlformats.org/drawingml/2006/table">
            <a:tbl>
              <a:tblPr firstRow="1" firstCol="1" bandRow="1">
                <a:tableStyleId>{C083E6E3-FA7D-4D7B-A595-EF9225AFEA82}</a:tableStyleId>
              </a:tblPr>
              <a:tblGrid>
                <a:gridCol w="1590327">
                  <a:extLst>
                    <a:ext uri="{9D8B030D-6E8A-4147-A177-3AD203B41FA5}">
                      <a16:colId xmlns:a16="http://schemas.microsoft.com/office/drawing/2014/main" val="1536868891"/>
                    </a:ext>
                  </a:extLst>
                </a:gridCol>
                <a:gridCol w="1876355">
                  <a:extLst>
                    <a:ext uri="{9D8B030D-6E8A-4147-A177-3AD203B41FA5}">
                      <a16:colId xmlns:a16="http://schemas.microsoft.com/office/drawing/2014/main" val="1727472786"/>
                    </a:ext>
                  </a:extLst>
                </a:gridCol>
                <a:gridCol w="3040500">
                  <a:extLst>
                    <a:ext uri="{9D8B030D-6E8A-4147-A177-3AD203B41FA5}">
                      <a16:colId xmlns:a16="http://schemas.microsoft.com/office/drawing/2014/main" val="1110491407"/>
                    </a:ext>
                  </a:extLst>
                </a:gridCol>
                <a:gridCol w="2023868">
                  <a:extLst>
                    <a:ext uri="{9D8B030D-6E8A-4147-A177-3AD203B41FA5}">
                      <a16:colId xmlns:a16="http://schemas.microsoft.com/office/drawing/2014/main" val="3590062262"/>
                    </a:ext>
                  </a:extLst>
                </a:gridCol>
              </a:tblGrid>
              <a:tr h="0">
                <a:tc>
                  <a:txBody>
                    <a:bodyPr/>
                    <a:lstStyle/>
                    <a:p>
                      <a:pPr algn="ctr">
                        <a:lnSpc>
                          <a:spcPct val="115000"/>
                        </a:lnSpc>
                        <a:spcAft>
                          <a:spcPts val="1000"/>
                        </a:spcAft>
                      </a:pPr>
                      <a:r>
                        <a:rPr lang="uk-UA" sz="1600" dirty="0">
                          <a:effectLst/>
                          <a:latin typeface="Cambria" panose="02040503050406030204" pitchFamily="18" charset="0"/>
                          <a:ea typeface="Cambria" panose="02040503050406030204" pitchFamily="18" charset="0"/>
                        </a:rPr>
                        <a:t>Рік</a:t>
                      </a:r>
                      <a:endParaRPr lang="ru-RU"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uk-UA" sz="1600" dirty="0">
                          <a:effectLst/>
                          <a:latin typeface="Cambria" panose="02040503050406030204" pitchFamily="18" charset="0"/>
                          <a:ea typeface="Cambria" panose="02040503050406030204" pitchFamily="18" charset="0"/>
                        </a:rPr>
                        <a:t>Винахід</a:t>
                      </a:r>
                      <a:endParaRPr lang="ru-RU"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uk-UA" sz="1600" dirty="0">
                          <a:effectLst/>
                          <a:latin typeface="Cambria" panose="02040503050406030204" pitchFamily="18" charset="0"/>
                          <a:ea typeface="Cambria" panose="02040503050406030204" pitchFamily="18" charset="0"/>
                        </a:rPr>
                        <a:t>Патент на корисну модель</a:t>
                      </a:r>
                      <a:endParaRPr lang="ru-RU"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uk-UA" sz="1600" dirty="0">
                          <a:effectLst/>
                          <a:latin typeface="Cambria" panose="02040503050406030204" pitchFamily="18" charset="0"/>
                          <a:ea typeface="Cambria" panose="02040503050406030204" pitchFamily="18" charset="0"/>
                        </a:rPr>
                        <a:t>Авторське право</a:t>
                      </a:r>
                      <a:endParaRPr lang="ru-RU"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05080268"/>
                  </a:ext>
                </a:extLst>
              </a:tr>
              <a:tr h="0">
                <a:tc>
                  <a:txBody>
                    <a:bodyPr/>
                    <a:lstStyle/>
                    <a:p>
                      <a:pPr>
                        <a:lnSpc>
                          <a:spcPct val="115000"/>
                        </a:lnSpc>
                        <a:spcAft>
                          <a:spcPts val="1000"/>
                        </a:spcAft>
                      </a:pPr>
                      <a:r>
                        <a:rPr lang="uk-UA" sz="1600">
                          <a:effectLst/>
                          <a:latin typeface="Cambria" panose="02040503050406030204" pitchFamily="18" charset="0"/>
                          <a:ea typeface="Cambria" panose="02040503050406030204" pitchFamily="18" charset="0"/>
                        </a:rPr>
                        <a:t>2019</a:t>
                      </a:r>
                      <a:endParaRPr lang="ru-RU"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uk-UA" sz="1600" dirty="0">
                          <a:effectLst/>
                          <a:latin typeface="Cambria" panose="02040503050406030204" pitchFamily="18" charset="0"/>
                          <a:ea typeface="Cambria" panose="02040503050406030204" pitchFamily="18" charset="0"/>
                        </a:rPr>
                        <a:t>7</a:t>
                      </a:r>
                      <a:endParaRPr lang="ru-RU"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uk-UA" sz="1600" dirty="0">
                          <a:effectLst/>
                          <a:latin typeface="Cambria" panose="02040503050406030204" pitchFamily="18" charset="0"/>
                          <a:ea typeface="Cambria" panose="02040503050406030204" pitchFamily="18" charset="0"/>
                          <a:cs typeface="Times New Roman" panose="02020603050405020304" pitchFamily="18" charset="0"/>
                        </a:rPr>
                        <a:t>25</a:t>
                      </a:r>
                      <a:endParaRPr lang="ru-RU"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uk-UA" sz="1600" dirty="0">
                          <a:effectLst/>
                          <a:latin typeface="Cambria" panose="02040503050406030204" pitchFamily="18" charset="0"/>
                          <a:ea typeface="Cambria" panose="02040503050406030204" pitchFamily="18" charset="0"/>
                        </a:rPr>
                        <a:t>2</a:t>
                      </a:r>
                      <a:endParaRPr lang="ru-RU"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74062027"/>
                  </a:ext>
                </a:extLst>
              </a:tr>
              <a:tr h="89466">
                <a:tc>
                  <a:txBody>
                    <a:bodyPr/>
                    <a:lstStyle/>
                    <a:p>
                      <a:pPr>
                        <a:lnSpc>
                          <a:spcPct val="115000"/>
                        </a:lnSpc>
                        <a:spcAft>
                          <a:spcPts val="1000"/>
                        </a:spcAft>
                      </a:pPr>
                      <a:r>
                        <a:rPr lang="uk-UA" sz="1600">
                          <a:effectLst/>
                          <a:latin typeface="Cambria" panose="02040503050406030204" pitchFamily="18" charset="0"/>
                          <a:ea typeface="Cambria" panose="02040503050406030204" pitchFamily="18" charset="0"/>
                        </a:rPr>
                        <a:t>2020</a:t>
                      </a:r>
                      <a:endParaRPr lang="ru-RU"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uk-UA" sz="1600" dirty="0">
                          <a:effectLst/>
                          <a:latin typeface="Cambria" panose="02040503050406030204" pitchFamily="18" charset="0"/>
                          <a:ea typeface="Cambria" panose="02040503050406030204" pitchFamily="18" charset="0"/>
                        </a:rPr>
                        <a:t>1</a:t>
                      </a:r>
                      <a:endParaRPr lang="ru-RU"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uk-UA" sz="1600" dirty="0">
                          <a:effectLst/>
                          <a:latin typeface="Cambria" panose="02040503050406030204" pitchFamily="18" charset="0"/>
                          <a:ea typeface="Cambria" panose="02040503050406030204" pitchFamily="18" charset="0"/>
                        </a:rPr>
                        <a:t>31</a:t>
                      </a:r>
                      <a:endParaRPr lang="ru-RU"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uk-UA" sz="1600" dirty="0">
                          <a:effectLst/>
                          <a:latin typeface="Cambria" panose="02040503050406030204" pitchFamily="18" charset="0"/>
                          <a:ea typeface="Cambria" panose="02040503050406030204" pitchFamily="18" charset="0"/>
                        </a:rPr>
                        <a:t>3</a:t>
                      </a:r>
                      <a:endParaRPr lang="ru-RU"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33962460"/>
                  </a:ext>
                </a:extLst>
              </a:tr>
              <a:tr h="0">
                <a:tc>
                  <a:txBody>
                    <a:bodyPr/>
                    <a:lstStyle/>
                    <a:p>
                      <a:pPr>
                        <a:lnSpc>
                          <a:spcPct val="115000"/>
                        </a:lnSpc>
                        <a:spcAft>
                          <a:spcPts val="1000"/>
                        </a:spcAft>
                      </a:pPr>
                      <a:r>
                        <a:rPr lang="uk-UA" sz="1600" dirty="0">
                          <a:effectLst/>
                          <a:latin typeface="Cambria" panose="02040503050406030204" pitchFamily="18" charset="0"/>
                          <a:ea typeface="Cambria" panose="02040503050406030204" pitchFamily="18" charset="0"/>
                        </a:rPr>
                        <a:t>2021</a:t>
                      </a:r>
                      <a:endParaRPr lang="ru-RU"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uk-UA" sz="1800" b="1" dirty="0">
                          <a:solidFill>
                            <a:schemeClr val="accent2">
                              <a:lumMod val="75000"/>
                            </a:schemeClr>
                          </a:solidFill>
                          <a:effectLst/>
                          <a:latin typeface="Cambria" panose="02040503050406030204" pitchFamily="18" charset="0"/>
                          <a:ea typeface="Cambria" panose="02040503050406030204" pitchFamily="18" charset="0"/>
                        </a:rPr>
                        <a:t>9</a:t>
                      </a:r>
                      <a:endParaRPr lang="ru-RU" sz="1800" b="1" dirty="0">
                        <a:solidFill>
                          <a:schemeClr val="accent2">
                            <a:lumMod val="75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uk-UA" sz="1600" dirty="0">
                          <a:effectLst/>
                          <a:latin typeface="Cambria" panose="02040503050406030204" pitchFamily="18" charset="0"/>
                          <a:ea typeface="Cambria" panose="02040503050406030204" pitchFamily="18" charset="0"/>
                        </a:rPr>
                        <a:t>29</a:t>
                      </a:r>
                      <a:endParaRPr lang="ru-RU"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ru-RU" sz="1600" dirty="0">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tc>
                <a:extLst>
                  <a:ext uri="{0D108BD9-81ED-4DB2-BD59-A6C34878D82A}">
                    <a16:rowId xmlns:a16="http://schemas.microsoft.com/office/drawing/2014/main" val="337831428"/>
                  </a:ext>
                </a:extLst>
              </a:tr>
            </a:tbl>
          </a:graphicData>
        </a:graphic>
      </p:graphicFrame>
      <p:sp>
        <p:nvSpPr>
          <p:cNvPr id="12" name="TextBox 11">
            <a:extLst>
              <a:ext uri="{FF2B5EF4-FFF2-40B4-BE49-F238E27FC236}">
                <a16:creationId xmlns:a16="http://schemas.microsoft.com/office/drawing/2014/main" id="{A2766A80-C054-4E1A-B89C-FC5C1096E825}"/>
              </a:ext>
            </a:extLst>
          </p:cNvPr>
          <p:cNvSpPr txBox="1"/>
          <p:nvPr/>
        </p:nvSpPr>
        <p:spPr>
          <a:xfrm>
            <a:off x="1174118" y="5466736"/>
            <a:ext cx="10741891" cy="1277273"/>
          </a:xfrm>
          <a:prstGeom prst="rect">
            <a:avLst/>
          </a:prstGeom>
          <a:noFill/>
        </p:spPr>
        <p:txBody>
          <a:bodyPr wrap="square">
            <a:spAutoFit/>
          </a:bodyPr>
          <a:lstStyle/>
          <a:p>
            <a:pPr algn="just"/>
            <a:r>
              <a:rPr lang="uk-UA" dirty="0">
                <a:latin typeface="Cambria" panose="02040503050406030204" pitchFamily="18" charset="0"/>
                <a:ea typeface="Cambria" panose="02040503050406030204" pitchFamily="18" charset="0"/>
              </a:rPr>
              <a:t>Університет є власником </a:t>
            </a:r>
            <a:r>
              <a:rPr lang="uk-UA" b="1" dirty="0">
                <a:latin typeface="Cambria" panose="02040503050406030204" pitchFamily="18" charset="0"/>
                <a:ea typeface="Cambria" panose="02040503050406030204" pitchFamily="18" charset="0"/>
              </a:rPr>
              <a:t>298 </a:t>
            </a:r>
            <a:r>
              <a:rPr lang="uk-UA" dirty="0">
                <a:latin typeface="Cambria" panose="02040503050406030204" pitchFamily="18" charset="0"/>
                <a:ea typeface="Cambria" panose="02040503050406030204" pitchFamily="18" charset="0"/>
              </a:rPr>
              <a:t>охоронних документів на об’єкти права інтелектуальної власності, </a:t>
            </a:r>
          </a:p>
          <a:p>
            <a:r>
              <a:rPr lang="uk-UA" dirty="0">
                <a:latin typeface="Cambria" panose="02040503050406030204" pitchFamily="18" charset="0"/>
                <a:ea typeface="Cambria" panose="02040503050406030204" pitchFamily="18" charset="0"/>
              </a:rPr>
              <a:t>з яких: патентів на винаходи – </a:t>
            </a:r>
            <a:r>
              <a:rPr lang="uk-UA" b="1" dirty="0">
                <a:latin typeface="Cambria" panose="02040503050406030204" pitchFamily="18" charset="0"/>
                <a:ea typeface="Cambria" panose="02040503050406030204" pitchFamily="18" charset="0"/>
              </a:rPr>
              <a:t>32;</a:t>
            </a:r>
            <a:r>
              <a:rPr lang="uk-UA" dirty="0">
                <a:latin typeface="Cambria" panose="02040503050406030204" pitchFamily="18" charset="0"/>
                <a:ea typeface="Cambria" panose="02040503050406030204" pitchFamily="18" charset="0"/>
              </a:rPr>
              <a:t> патентів на корисні моделі – </a:t>
            </a:r>
            <a:r>
              <a:rPr lang="uk-UA" b="1" dirty="0">
                <a:latin typeface="Cambria" panose="02040503050406030204" pitchFamily="18" charset="0"/>
                <a:ea typeface="Cambria" panose="02040503050406030204" pitchFamily="18" charset="0"/>
              </a:rPr>
              <a:t>266</a:t>
            </a:r>
            <a:r>
              <a:rPr lang="uk-UA" dirty="0">
                <a:latin typeface="Cambria" panose="02040503050406030204" pitchFamily="18" charset="0"/>
                <a:ea typeface="Cambria" panose="02040503050406030204" pitchFamily="18" charset="0"/>
              </a:rPr>
              <a:t>,  має </a:t>
            </a:r>
            <a:r>
              <a:rPr lang="uk-UA" b="1" dirty="0">
                <a:latin typeface="Cambria" panose="02040503050406030204" pitchFamily="18" charset="0"/>
                <a:ea typeface="Cambria" panose="02040503050406030204" pitchFamily="18" charset="0"/>
              </a:rPr>
              <a:t>9</a:t>
            </a:r>
            <a:r>
              <a:rPr lang="uk-UA" dirty="0">
                <a:latin typeface="Cambria" panose="02040503050406030204" pitchFamily="18" charset="0"/>
                <a:ea typeface="Cambria" panose="02040503050406030204" pitchFamily="18" charset="0"/>
              </a:rPr>
              <a:t> </a:t>
            </a:r>
            <a:r>
              <a:rPr lang="uk-UA" dirty="0" err="1">
                <a:latin typeface="Cambria" panose="02040503050406030204" pitchFamily="18" charset="0"/>
                <a:ea typeface="Cambria" panose="02040503050406030204" pitchFamily="18" charset="0"/>
              </a:rPr>
              <a:t>свідоцтв</a:t>
            </a:r>
            <a:r>
              <a:rPr lang="uk-UA" dirty="0">
                <a:latin typeface="Cambria" panose="02040503050406030204" pitchFamily="18" charset="0"/>
                <a:ea typeface="Cambria" panose="02040503050406030204" pitchFamily="18" charset="0"/>
              </a:rPr>
              <a:t> про реєстрацію авторського права на твір.</a:t>
            </a:r>
          </a:p>
          <a:p>
            <a:pPr>
              <a:spcBef>
                <a:spcPts val="600"/>
              </a:spcBef>
            </a:pPr>
            <a:r>
              <a:rPr lang="uk-UA" dirty="0">
                <a:latin typeface="Cambria" panose="02040503050406030204" pitchFamily="18" charset="0"/>
                <a:ea typeface="Cambria" panose="02040503050406030204" pitchFamily="18" charset="0"/>
              </a:rPr>
              <a:t>Університет є співвласником </a:t>
            </a:r>
            <a:r>
              <a:rPr lang="uk-UA" b="1" dirty="0">
                <a:latin typeface="Cambria" panose="02040503050406030204" pitchFamily="18" charset="0"/>
                <a:ea typeface="Cambria" panose="02040503050406030204" pitchFamily="18" charset="0"/>
              </a:rPr>
              <a:t>23</a:t>
            </a:r>
            <a:r>
              <a:rPr lang="uk-UA" dirty="0">
                <a:latin typeface="Cambria" panose="02040503050406030204" pitchFamily="18" charset="0"/>
                <a:ea typeface="Cambria" panose="02040503050406030204" pitchFamily="18" charset="0"/>
              </a:rPr>
              <a:t> охоронних документів на об’єкти права інтелектуальної власності.</a:t>
            </a:r>
          </a:p>
        </p:txBody>
      </p:sp>
      <p:sp>
        <p:nvSpPr>
          <p:cNvPr id="13" name="TextBox 12">
            <a:extLst>
              <a:ext uri="{FF2B5EF4-FFF2-40B4-BE49-F238E27FC236}">
                <a16:creationId xmlns:a16="http://schemas.microsoft.com/office/drawing/2014/main" id="{C0B3C41C-FCDF-4437-AD48-ED7A5BB4EB0F}"/>
              </a:ext>
            </a:extLst>
          </p:cNvPr>
          <p:cNvSpPr txBox="1"/>
          <p:nvPr/>
        </p:nvSpPr>
        <p:spPr>
          <a:xfrm>
            <a:off x="574557" y="911291"/>
            <a:ext cx="11351491" cy="369332"/>
          </a:xfrm>
          <a:prstGeom prst="rect">
            <a:avLst/>
          </a:prstGeom>
          <a:noFill/>
        </p:spPr>
        <p:txBody>
          <a:bodyPr wrap="square">
            <a:spAutoFit/>
          </a:bodyPr>
          <a:lstStyle/>
          <a:p>
            <a:pPr algn="ctr"/>
            <a:r>
              <a:rPr lang="uk-UA" b="1" dirty="0">
                <a:effectLst/>
                <a:latin typeface="Cambria" panose="02040503050406030204" pitchFamily="18" charset="0"/>
                <a:ea typeface="Cambria" panose="02040503050406030204" pitchFamily="18" charset="0"/>
                <a:cs typeface="Arial" panose="020B0604020202020204" pitchFamily="34" charset="0"/>
              </a:rPr>
              <a:t>Наукові публікації</a:t>
            </a:r>
            <a:endParaRPr lang="ru-RU" b="1" dirty="0">
              <a:latin typeface="Cambria" panose="02040503050406030204" pitchFamily="18" charset="0"/>
              <a:ea typeface="Cambria" panose="02040503050406030204" pitchFamily="18" charset="0"/>
              <a:cs typeface="Arial" panose="020B0604020202020204" pitchFamily="34" charset="0"/>
            </a:endParaRPr>
          </a:p>
        </p:txBody>
      </p:sp>
      <p:sp>
        <p:nvSpPr>
          <p:cNvPr id="14" name="TextBox 13">
            <a:extLst>
              <a:ext uri="{FF2B5EF4-FFF2-40B4-BE49-F238E27FC236}">
                <a16:creationId xmlns:a16="http://schemas.microsoft.com/office/drawing/2014/main" id="{52272CCF-1E7F-47FC-9F11-AD7665BE0E3D}"/>
              </a:ext>
            </a:extLst>
          </p:cNvPr>
          <p:cNvSpPr txBox="1"/>
          <p:nvPr/>
        </p:nvSpPr>
        <p:spPr>
          <a:xfrm>
            <a:off x="1018461" y="1248943"/>
            <a:ext cx="10991599" cy="923330"/>
          </a:xfrm>
          <a:prstGeom prst="rect">
            <a:avLst/>
          </a:prstGeom>
          <a:noFill/>
        </p:spPr>
        <p:txBody>
          <a:bodyPr wrap="square">
            <a:spAutoFit/>
          </a:bodyPr>
          <a:lstStyle/>
          <a:p>
            <a:pPr algn="just"/>
            <a:r>
              <a:rPr lang="uk-UA" sz="1800" dirty="0">
                <a:effectLst/>
                <a:latin typeface="Cambria" panose="02040503050406030204" pitchFamily="18" charset="0"/>
                <a:ea typeface="Cambria" panose="02040503050406030204" pitchFamily="18" charset="0"/>
              </a:rPr>
              <a:t>У рейтингу за показниками бази даних </a:t>
            </a:r>
            <a:r>
              <a:rPr lang="uk-UA" sz="1800" dirty="0" err="1">
                <a:effectLst/>
                <a:latin typeface="Cambria" panose="02040503050406030204" pitchFamily="18" charset="0"/>
                <a:ea typeface="Cambria" panose="02040503050406030204" pitchFamily="18" charset="0"/>
              </a:rPr>
              <a:t>Scopus</a:t>
            </a:r>
            <a:r>
              <a:rPr lang="uk-UA" sz="1800" dirty="0">
                <a:effectLst/>
                <a:latin typeface="Cambria" panose="02040503050406030204" pitchFamily="18" charset="0"/>
                <a:ea typeface="Cambria" panose="02040503050406030204" pitchFamily="18" charset="0"/>
              </a:rPr>
              <a:t> університет </a:t>
            </a:r>
            <a:r>
              <a:rPr lang="uk-UA" sz="1800" b="1" dirty="0">
                <a:effectLst/>
                <a:latin typeface="Cambria" panose="02040503050406030204" pitchFamily="18" charset="0"/>
                <a:ea typeface="Cambria" panose="02040503050406030204" pitchFamily="18" charset="0"/>
              </a:rPr>
              <a:t>посідає друге місце серед ЗВО </a:t>
            </a:r>
            <a:r>
              <a:rPr lang="uk-UA" sz="1800" dirty="0">
                <a:effectLst/>
                <a:latin typeface="Cambria" panose="02040503050406030204" pitchFamily="18" charset="0"/>
                <a:ea typeface="Cambria" panose="02040503050406030204" pitchFamily="18" charset="0"/>
              </a:rPr>
              <a:t>України </a:t>
            </a:r>
          </a:p>
          <a:p>
            <a:pPr algn="just"/>
            <a:r>
              <a:rPr lang="uk-UA" sz="1800" dirty="0">
                <a:effectLst/>
                <a:latin typeface="Cambria" panose="02040503050406030204" pitchFamily="18" charset="0"/>
                <a:ea typeface="Cambria" panose="02040503050406030204" pitchFamily="18" charset="0"/>
              </a:rPr>
              <a:t>за абсолютним значенням публікацій. У базі даних </a:t>
            </a:r>
            <a:r>
              <a:rPr lang="uk-UA" sz="1800" b="1" dirty="0" err="1">
                <a:effectLst/>
                <a:latin typeface="Cambria" panose="02040503050406030204" pitchFamily="18" charset="0"/>
                <a:ea typeface="Cambria" panose="02040503050406030204" pitchFamily="18" charset="0"/>
              </a:rPr>
              <a:t>Scopus</a:t>
            </a:r>
            <a:r>
              <a:rPr lang="uk-UA" sz="1800" dirty="0">
                <a:effectLst/>
                <a:latin typeface="Cambria" panose="02040503050406030204" pitchFamily="18" charset="0"/>
                <a:ea typeface="Cambria" panose="02040503050406030204" pitchFamily="18" charset="0"/>
              </a:rPr>
              <a:t> університет має у </a:t>
            </a:r>
            <a:r>
              <a:rPr lang="uk-UA" sz="18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11 588 </a:t>
            </a:r>
            <a:r>
              <a:rPr lang="uk-UA" sz="1800" dirty="0">
                <a:effectLst/>
                <a:latin typeface="Cambria" panose="02040503050406030204" pitchFamily="18" charset="0"/>
                <a:ea typeface="Cambria" panose="02040503050406030204" pitchFamily="18" charset="0"/>
              </a:rPr>
              <a:t>публікацій.</a:t>
            </a:r>
            <a:endParaRPr lang="uk-UA" dirty="0">
              <a:latin typeface="Cambria" panose="02040503050406030204" pitchFamily="18" charset="0"/>
              <a:ea typeface="Cambria" panose="02040503050406030204" pitchFamily="18" charset="0"/>
            </a:endParaRPr>
          </a:p>
          <a:p>
            <a:pPr algn="just"/>
            <a:r>
              <a:rPr lang="uk-UA" sz="1800" dirty="0">
                <a:effectLst/>
                <a:latin typeface="Cambria" panose="02040503050406030204" pitchFamily="18" charset="0"/>
                <a:ea typeface="Cambria" panose="02040503050406030204" pitchFamily="18" charset="0"/>
              </a:rPr>
              <a:t>Усього у базі даних </a:t>
            </a:r>
            <a:r>
              <a:rPr lang="uk-UA" sz="1800" b="1" dirty="0" err="1">
                <a:effectLst/>
                <a:latin typeface="Cambria" panose="02040503050406030204" pitchFamily="18" charset="0"/>
                <a:ea typeface="Cambria" panose="02040503050406030204" pitchFamily="18" charset="0"/>
              </a:rPr>
              <a:t>Web</a:t>
            </a:r>
            <a:r>
              <a:rPr lang="uk-UA" sz="1800" b="1" dirty="0">
                <a:effectLst/>
                <a:latin typeface="Cambria" panose="02040503050406030204" pitchFamily="18" charset="0"/>
                <a:ea typeface="Cambria" panose="02040503050406030204" pitchFamily="18" charset="0"/>
              </a:rPr>
              <a:t> </a:t>
            </a:r>
            <a:r>
              <a:rPr lang="uk-UA" sz="1800" b="1" dirty="0" err="1">
                <a:effectLst/>
                <a:latin typeface="Cambria" panose="02040503050406030204" pitchFamily="18" charset="0"/>
                <a:ea typeface="Cambria" panose="02040503050406030204" pitchFamily="18" charset="0"/>
              </a:rPr>
              <a:t>of</a:t>
            </a:r>
            <a:r>
              <a:rPr lang="uk-UA" sz="1800" b="1" dirty="0">
                <a:effectLst/>
                <a:latin typeface="Cambria" panose="02040503050406030204" pitchFamily="18" charset="0"/>
                <a:ea typeface="Cambria" panose="02040503050406030204" pitchFamily="18" charset="0"/>
              </a:rPr>
              <a:t> </a:t>
            </a:r>
            <a:r>
              <a:rPr lang="uk-UA" sz="1800" b="1" dirty="0" err="1">
                <a:effectLst/>
                <a:latin typeface="Cambria" panose="02040503050406030204" pitchFamily="18" charset="0"/>
                <a:ea typeface="Cambria" panose="02040503050406030204" pitchFamily="18" charset="0"/>
              </a:rPr>
              <a:t>Science</a:t>
            </a:r>
            <a:r>
              <a:rPr lang="uk-UA" sz="1800" b="1" dirty="0">
                <a:effectLst/>
                <a:latin typeface="Cambria" panose="02040503050406030204" pitchFamily="18" charset="0"/>
                <a:ea typeface="Cambria" panose="02040503050406030204" pitchFamily="18" charset="0"/>
              </a:rPr>
              <a:t> </a:t>
            </a:r>
            <a:r>
              <a:rPr lang="uk-UA" sz="1800" dirty="0">
                <a:effectLst/>
                <a:latin typeface="Cambria" panose="02040503050406030204" pitchFamily="18" charset="0"/>
                <a:ea typeface="Cambria" panose="02040503050406030204" pitchFamily="18" charset="0"/>
              </a:rPr>
              <a:t>зареєстровано </a:t>
            </a:r>
            <a:r>
              <a:rPr lang="uk-UA" sz="18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12 </a:t>
            </a:r>
            <a:r>
              <a:rPr lang="en-US" sz="18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909</a:t>
            </a:r>
            <a:r>
              <a:rPr lang="uk-UA" sz="18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uk-UA" sz="1800" dirty="0">
                <a:effectLst/>
                <a:latin typeface="Cambria" panose="02040503050406030204" pitchFamily="18" charset="0"/>
                <a:ea typeface="Cambria" panose="02040503050406030204" pitchFamily="18" charset="0"/>
              </a:rPr>
              <a:t>публікацій</a:t>
            </a:r>
            <a:r>
              <a:rPr lang="en-US" dirty="0">
                <a:latin typeface="Cambria" panose="02040503050406030204" pitchFamily="18" charset="0"/>
                <a:ea typeface="Cambria" panose="02040503050406030204" pitchFamily="18" charset="0"/>
              </a:rPr>
              <a:t> (</a:t>
            </a:r>
            <a:r>
              <a:rPr lang="en-US" i="1" dirty="0">
                <a:latin typeface="Cambria" panose="02040503050406030204" pitchFamily="18" charset="0"/>
                <a:ea typeface="Cambria" panose="02040503050406030204" pitchFamily="18" charset="0"/>
              </a:rPr>
              <a:t>c</a:t>
            </a:r>
            <a:r>
              <a:rPr lang="uk-UA" i="1" dirty="0" err="1">
                <a:latin typeface="Cambria" panose="02040503050406030204" pitchFamily="18" charset="0"/>
                <a:ea typeface="Cambria" panose="02040503050406030204" pitchFamily="18" charset="0"/>
              </a:rPr>
              <a:t>таном</a:t>
            </a:r>
            <a:r>
              <a:rPr lang="uk-UA" i="1" dirty="0">
                <a:latin typeface="Cambria" panose="02040503050406030204" pitchFamily="18" charset="0"/>
                <a:ea typeface="Cambria" panose="02040503050406030204" pitchFamily="18" charset="0"/>
              </a:rPr>
              <a:t> на </a:t>
            </a:r>
            <a:r>
              <a:rPr lang="en-US" i="1" dirty="0">
                <a:latin typeface="Cambria" panose="02040503050406030204" pitchFamily="18" charset="0"/>
                <a:ea typeface="Cambria" panose="02040503050406030204" pitchFamily="18" charset="0"/>
              </a:rPr>
              <a:t>25</a:t>
            </a:r>
            <a:r>
              <a:rPr lang="uk-UA" i="1" dirty="0">
                <a:latin typeface="Cambria" panose="02040503050406030204" pitchFamily="18" charset="0"/>
                <a:ea typeface="Cambria" panose="02040503050406030204" pitchFamily="18" charset="0"/>
              </a:rPr>
              <a:t>.</a:t>
            </a:r>
            <a:r>
              <a:rPr lang="en-US" i="1" dirty="0">
                <a:latin typeface="Cambria" panose="02040503050406030204" pitchFamily="18" charset="0"/>
                <a:ea typeface="Cambria" panose="02040503050406030204" pitchFamily="18" charset="0"/>
              </a:rPr>
              <a:t>11</a:t>
            </a:r>
            <a:r>
              <a:rPr lang="uk-UA" i="1" dirty="0">
                <a:latin typeface="Cambria" panose="02040503050406030204" pitchFamily="18" charset="0"/>
                <a:ea typeface="Cambria" panose="02040503050406030204" pitchFamily="18" charset="0"/>
              </a:rPr>
              <a:t>.</a:t>
            </a:r>
            <a:r>
              <a:rPr lang="en-US" i="1" dirty="0">
                <a:latin typeface="Cambria" panose="02040503050406030204" pitchFamily="18" charset="0"/>
                <a:ea typeface="Cambria" panose="02040503050406030204" pitchFamily="18" charset="0"/>
              </a:rPr>
              <a:t>2021</a:t>
            </a:r>
            <a:r>
              <a:rPr lang="uk-UA" i="1" dirty="0">
                <a:latin typeface="Cambria" panose="02040503050406030204" pitchFamily="18" charset="0"/>
                <a:ea typeface="Cambria" panose="02040503050406030204" pitchFamily="18" charset="0"/>
              </a:rPr>
              <a:t> р.</a:t>
            </a:r>
            <a:r>
              <a:rPr lang="en-US" dirty="0">
                <a:latin typeface="Cambria" panose="02040503050406030204" pitchFamily="18" charset="0"/>
                <a:ea typeface="Cambria" panose="02040503050406030204" pitchFamily="18" charset="0"/>
              </a:rPr>
              <a:t>)</a:t>
            </a:r>
            <a:r>
              <a:rPr lang="uk-UA" dirty="0">
                <a:latin typeface="Cambria" panose="02040503050406030204" pitchFamily="18" charset="0"/>
                <a:ea typeface="Cambria" panose="02040503050406030204" pitchFamily="18" charset="0"/>
              </a:rPr>
              <a:t>.</a:t>
            </a:r>
          </a:p>
        </p:txBody>
      </p:sp>
      <p:sp>
        <p:nvSpPr>
          <p:cNvPr id="15" name="TextBox 14"/>
          <p:cNvSpPr txBox="1"/>
          <p:nvPr/>
        </p:nvSpPr>
        <p:spPr>
          <a:xfrm>
            <a:off x="1018461" y="117142"/>
            <a:ext cx="10463684" cy="707886"/>
          </a:xfrm>
          <a:prstGeom prst="rect">
            <a:avLst/>
          </a:prstGeom>
          <a:noFill/>
          <a:ln>
            <a:noFill/>
          </a:ln>
          <a:scene3d>
            <a:camera prst="orthographicFront"/>
            <a:lightRig rig="threePt" dir="t"/>
          </a:scene3d>
          <a:sp3d>
            <a:bevelT/>
          </a:sp3d>
        </p:spPr>
        <p:txBody>
          <a:bodyPr wrap="square" rtlCol="0">
            <a:spAutoFit/>
          </a:bodyPr>
          <a:lstStyle/>
          <a:p>
            <a:pPr algn="ctr"/>
            <a:r>
              <a:rPr lang="uk-UA" sz="2000" b="1" dirty="0">
                <a:solidFill>
                  <a:srgbClr val="1F497D"/>
                </a:solidFill>
                <a:latin typeface="Cambria" panose="02040503050406030204" pitchFamily="18" charset="0"/>
                <a:ea typeface="Cambria" panose="02040503050406030204" pitchFamily="18" charset="0"/>
              </a:rPr>
              <a:t>Впровадження результатів наукових досліджень та </a:t>
            </a:r>
          </a:p>
          <a:p>
            <a:pPr algn="ctr"/>
            <a:r>
              <a:rPr lang="uk-UA" sz="2000" b="1" dirty="0">
                <a:solidFill>
                  <a:srgbClr val="1F497D"/>
                </a:solidFill>
                <a:latin typeface="Cambria" panose="02040503050406030204" pitchFamily="18" charset="0"/>
                <a:ea typeface="Cambria" panose="02040503050406030204" pitchFamily="18" charset="0"/>
              </a:rPr>
              <a:t>науково-технічних розробок університету</a:t>
            </a:r>
            <a:endParaRPr lang="en-US" sz="2000" b="1" dirty="0">
              <a:solidFill>
                <a:srgbClr val="1F497D"/>
              </a:solidFill>
              <a:latin typeface="Cambria" panose="02040503050406030204" pitchFamily="18" charset="0"/>
              <a:ea typeface="Cambria" panose="02040503050406030204" pitchFamily="18" charset="0"/>
            </a:endParaRPr>
          </a:p>
        </p:txBody>
      </p:sp>
      <p:sp>
        <p:nvSpPr>
          <p:cNvPr id="16" name="TextBox 15"/>
          <p:cNvSpPr txBox="1"/>
          <p:nvPr/>
        </p:nvSpPr>
        <p:spPr>
          <a:xfrm>
            <a:off x="0" y="1280623"/>
            <a:ext cx="461665" cy="3668580"/>
          </a:xfrm>
          <a:prstGeom prst="rect">
            <a:avLst/>
          </a:prstGeom>
          <a:noFill/>
        </p:spPr>
        <p:txBody>
          <a:bodyPr vert="vert270" wrap="square" rtlCol="0">
            <a:spAutoFit/>
          </a:bodyPr>
          <a:lstStyle/>
          <a:p>
            <a:r>
              <a:rPr lang="uk-UA" b="1" i="1" dirty="0">
                <a:solidFill>
                  <a:schemeClr val="accent2">
                    <a:lumMod val="75000"/>
                  </a:schemeClr>
                </a:solidFill>
                <a:latin typeface="Cambria" panose="02040503050406030204" pitchFamily="18" charset="0"/>
                <a:ea typeface="Cambria" panose="02040503050406030204" pitchFamily="18" charset="0"/>
              </a:rPr>
              <a:t>Комерціалізація в науці</a:t>
            </a:r>
            <a:endParaRPr lang="en-US" b="1" i="1" dirty="0">
              <a:solidFill>
                <a:schemeClr val="accent2">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80307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Таблица 9">
            <a:extLst>
              <a:ext uri="{FF2B5EF4-FFF2-40B4-BE49-F238E27FC236}">
                <a16:creationId xmlns:a16="http://schemas.microsoft.com/office/drawing/2014/main" id="{45EFBFB3-A1C0-4759-8C6B-62140AB24D3B}"/>
              </a:ext>
            </a:extLst>
          </p:cNvPr>
          <p:cNvGraphicFramePr>
            <a:graphicFrameLocks noGrp="1"/>
          </p:cNvGraphicFramePr>
          <p:nvPr>
            <p:extLst>
              <p:ext uri="{D42A27DB-BD31-4B8C-83A1-F6EECF244321}">
                <p14:modId xmlns:p14="http://schemas.microsoft.com/office/powerpoint/2010/main" val="3497666322"/>
              </p:ext>
            </p:extLst>
          </p:nvPr>
        </p:nvGraphicFramePr>
        <p:xfrm>
          <a:off x="1018461" y="1520676"/>
          <a:ext cx="11034765" cy="5242560"/>
        </p:xfrm>
        <a:graphic>
          <a:graphicData uri="http://schemas.openxmlformats.org/drawingml/2006/table">
            <a:tbl>
              <a:tblPr firstRow="1" bandRow="1">
                <a:tableStyleId>{C083E6E3-FA7D-4D7B-A595-EF9225AFEA82}</a:tableStyleId>
              </a:tblPr>
              <a:tblGrid>
                <a:gridCol w="1078344">
                  <a:extLst>
                    <a:ext uri="{9D8B030D-6E8A-4147-A177-3AD203B41FA5}">
                      <a16:colId xmlns:a16="http://schemas.microsoft.com/office/drawing/2014/main" val="1918027051"/>
                    </a:ext>
                  </a:extLst>
                </a:gridCol>
                <a:gridCol w="9956421">
                  <a:extLst>
                    <a:ext uri="{9D8B030D-6E8A-4147-A177-3AD203B41FA5}">
                      <a16:colId xmlns:a16="http://schemas.microsoft.com/office/drawing/2014/main" val="279663382"/>
                    </a:ext>
                  </a:extLst>
                </a:gridCol>
              </a:tblGrid>
              <a:tr h="370840">
                <a:tc>
                  <a:txBody>
                    <a:bodyPr/>
                    <a:lstStyle/>
                    <a:p>
                      <a:r>
                        <a:rPr lang="uk-UA" sz="1800" noProof="0" dirty="0">
                          <a:latin typeface="Cambria" panose="02040503050406030204" pitchFamily="18" charset="0"/>
                          <a:ea typeface="Cambria" panose="02040503050406030204" pitchFamily="18" charset="0"/>
                        </a:rPr>
                        <a:t>2019 р.</a:t>
                      </a:r>
                    </a:p>
                  </a:txBody>
                  <a:tcPr marL="36000" marR="36000"/>
                </a:tc>
                <a:tc>
                  <a:txBody>
                    <a:bodyPr/>
                    <a:lstStyle/>
                    <a:p>
                      <a:r>
                        <a:rPr lang="uk-UA" sz="1800" b="0" kern="1200" noProof="0" dirty="0">
                          <a:solidFill>
                            <a:schemeClr val="tx1"/>
                          </a:solidFill>
                          <a:effectLst/>
                          <a:latin typeface="Cambria" panose="02040503050406030204" pitchFamily="18" charset="0"/>
                          <a:ea typeface="Cambria" panose="02040503050406030204" pitchFamily="18" charset="0"/>
                          <a:cs typeface="+mn-cs"/>
                        </a:rPr>
                        <a:t>Договори про співробітництво та організацію взаємовідносин з:</a:t>
                      </a:r>
                    </a:p>
                    <a:p>
                      <a:r>
                        <a:rPr lang="uk-UA" sz="1800" b="0" kern="1200" noProof="0" dirty="0">
                          <a:solidFill>
                            <a:schemeClr val="tx1"/>
                          </a:solidFill>
                          <a:effectLst/>
                          <a:latin typeface="Cambria" panose="02040503050406030204" pitchFamily="18" charset="0"/>
                          <a:ea typeface="Cambria" panose="02040503050406030204" pitchFamily="18" charset="0"/>
                          <a:cs typeface="+mn-cs"/>
                        </a:rPr>
                        <a:t>ТОВ «НОВЕЛ ПРОДЖЕКТС ЕНД СОЛЮШИНС» (м. Дніпро),  ТОВ «УНІВЕР-ПРОЕКТ» (м. Харків), Національною академією Національної гвардії України  (м. Харків).</a:t>
                      </a:r>
                    </a:p>
                    <a:p>
                      <a:pPr>
                        <a:spcBef>
                          <a:spcPts val="600"/>
                        </a:spcBef>
                      </a:pPr>
                      <a:r>
                        <a:rPr lang="uk-UA" sz="1800" b="0" kern="1200" noProof="0" dirty="0">
                          <a:solidFill>
                            <a:schemeClr val="tx1"/>
                          </a:solidFill>
                          <a:effectLst/>
                          <a:latin typeface="Cambria" panose="02040503050406030204" pitchFamily="18" charset="0"/>
                          <a:ea typeface="Cambria" panose="02040503050406030204" pitchFamily="18" charset="0"/>
                          <a:cs typeface="+mn-cs"/>
                        </a:rPr>
                        <a:t>Договір про науково-технічне співробітництво з КП Харківської обласної ради «Регіональний центр природних ресурсів та екології»</a:t>
                      </a:r>
                      <a:endParaRPr lang="en-US" sz="1800" b="0" kern="1200" noProof="0" dirty="0">
                        <a:solidFill>
                          <a:schemeClr val="tx1"/>
                        </a:solidFill>
                        <a:effectLst/>
                        <a:latin typeface="Cambria" panose="02040503050406030204" pitchFamily="18" charset="0"/>
                        <a:ea typeface="Cambria" panose="02040503050406030204" pitchFamily="18" charset="0"/>
                        <a:cs typeface="+mn-cs"/>
                      </a:endParaRPr>
                    </a:p>
                    <a:p>
                      <a:pPr>
                        <a:spcBef>
                          <a:spcPts val="600"/>
                        </a:spcBef>
                      </a:pPr>
                      <a:r>
                        <a:rPr lang="uk-UA" sz="1800" b="0" kern="1200" dirty="0">
                          <a:solidFill>
                            <a:schemeClr val="tx1"/>
                          </a:solidFill>
                          <a:effectLst/>
                          <a:latin typeface="Cambria" panose="02040503050406030204" pitchFamily="18" charset="0"/>
                          <a:ea typeface="Cambria" panose="02040503050406030204" pitchFamily="18" charset="0"/>
                          <a:cs typeface="+mn-cs"/>
                        </a:rPr>
                        <a:t>Меморандум про партнерство та співпрацю між ДП «КБ «Південне» ім. М.К. Янгеля» Меморандум про співпрацю з </a:t>
                      </a:r>
                      <a:r>
                        <a:rPr lang="en-US" sz="1800" b="0" kern="1200" dirty="0">
                          <a:solidFill>
                            <a:schemeClr val="tx1"/>
                          </a:solidFill>
                          <a:effectLst/>
                          <a:latin typeface="Cambria" panose="02040503050406030204" pitchFamily="18" charset="0"/>
                          <a:ea typeface="Cambria" panose="02040503050406030204" pitchFamily="18" charset="0"/>
                          <a:cs typeface="+mn-cs"/>
                        </a:rPr>
                        <a:t>International Development Norway</a:t>
                      </a:r>
                      <a:endParaRPr lang="uk-UA" sz="1800" b="0" noProof="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967977208"/>
                  </a:ext>
                </a:extLst>
              </a:tr>
              <a:tr h="370840">
                <a:tc>
                  <a:txBody>
                    <a:bodyPr/>
                    <a:lstStyle/>
                    <a:p>
                      <a:r>
                        <a:rPr lang="uk-UA" sz="1800" b="1" noProof="0" dirty="0">
                          <a:latin typeface="Cambria" panose="02040503050406030204" pitchFamily="18" charset="0"/>
                          <a:ea typeface="Cambria" panose="02040503050406030204" pitchFamily="18" charset="0"/>
                        </a:rPr>
                        <a:t>2020 р.</a:t>
                      </a:r>
                    </a:p>
                  </a:txBody>
                  <a:tcPr marL="36000" marR="36000">
                    <a:lnB w="12700"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800" kern="1200" noProof="0" dirty="0">
                          <a:solidFill>
                            <a:schemeClr val="tx1"/>
                          </a:solidFill>
                          <a:effectLst/>
                          <a:latin typeface="Cambria" panose="02040503050406030204" pitchFamily="18" charset="0"/>
                          <a:ea typeface="Cambria" panose="02040503050406030204" pitchFamily="18" charset="0"/>
                          <a:cs typeface="+mn-cs"/>
                        </a:rPr>
                        <a:t>Договори про співробітництво та організацію взаємовідносин з:</a:t>
                      </a:r>
                    </a:p>
                    <a:p>
                      <a:pPr marL="0" marR="0" lvl="0" indent="0" algn="l" defTabSz="914400" rtl="0" eaLnBrk="1" fontAlgn="auto" latinLnBrk="0" hangingPunct="1">
                        <a:lnSpc>
                          <a:spcPct val="100000"/>
                        </a:lnSpc>
                        <a:spcBef>
                          <a:spcPts val="0"/>
                        </a:spcBef>
                        <a:spcAft>
                          <a:spcPts val="0"/>
                        </a:spcAft>
                        <a:buClrTx/>
                        <a:buSzTx/>
                        <a:buFontTx/>
                        <a:buNone/>
                        <a:tabLst/>
                        <a:defRPr/>
                      </a:pPr>
                      <a:r>
                        <a:rPr lang="uk-UA" sz="1800" kern="1200" noProof="0" dirty="0">
                          <a:solidFill>
                            <a:schemeClr val="tx1"/>
                          </a:solidFill>
                          <a:effectLst/>
                          <a:latin typeface="Cambria" panose="02040503050406030204" pitchFamily="18" charset="0"/>
                          <a:ea typeface="Cambria" panose="02040503050406030204" pitchFamily="18" charset="0"/>
                          <a:cs typeface="+mn-cs"/>
                        </a:rPr>
                        <a:t>Науково-технічною асоціацією «Екологічний імператив» (м. Хайфа, Ізраїль), компанією «TRIDENT» (м.  </a:t>
                      </a:r>
                      <a:r>
                        <a:rPr lang="uk-UA" sz="1800" kern="1200" noProof="0" dirty="0" err="1">
                          <a:solidFill>
                            <a:schemeClr val="tx1"/>
                          </a:solidFill>
                          <a:effectLst/>
                          <a:latin typeface="Cambria" panose="02040503050406030204" pitchFamily="18" charset="0"/>
                          <a:ea typeface="Cambria" panose="02040503050406030204" pitchFamily="18" charset="0"/>
                          <a:cs typeface="+mn-cs"/>
                        </a:rPr>
                        <a:t>Гольфо-Аранчі</a:t>
                      </a:r>
                      <a:r>
                        <a:rPr lang="uk-UA" sz="1800" kern="1200" noProof="0" dirty="0">
                          <a:solidFill>
                            <a:schemeClr val="tx1"/>
                          </a:solidFill>
                          <a:effectLst/>
                          <a:latin typeface="Cambria" panose="02040503050406030204" pitchFamily="18" charset="0"/>
                          <a:ea typeface="Cambria" panose="02040503050406030204" pitchFamily="18" charset="0"/>
                          <a:cs typeface="+mn-cs"/>
                        </a:rPr>
                        <a:t>, Італія), Всеукраїнською громадською організацією «Український союз промисловців і підприємців» (м. Київ).</a:t>
                      </a:r>
                      <a:endParaRPr lang="en-US" sz="1800" kern="1200" noProof="0" dirty="0">
                        <a:solidFill>
                          <a:schemeClr val="tx1"/>
                        </a:solidFill>
                        <a:effectLst/>
                        <a:latin typeface="Cambria" panose="02040503050406030204" pitchFamily="18" charset="0"/>
                        <a:ea typeface="Cambria" panose="02040503050406030204" pitchFamily="18" charset="0"/>
                        <a:cs typeface="+mn-cs"/>
                      </a:endParaRPr>
                    </a:p>
                    <a:p>
                      <a:pPr rtl="0">
                        <a:spcBef>
                          <a:spcPts val="600"/>
                        </a:spcBef>
                      </a:pPr>
                      <a:r>
                        <a:rPr lang="uk-UA" sz="1800" b="0" i="0" u="none" strike="noStrike" kern="1200" noProof="0" dirty="0">
                          <a:solidFill>
                            <a:schemeClr val="tx1"/>
                          </a:solidFill>
                          <a:effectLst/>
                          <a:latin typeface="Cambria" panose="02040503050406030204" pitchFamily="18" charset="0"/>
                          <a:ea typeface="Cambria" panose="02040503050406030204" pitchFamily="18" charset="0"/>
                          <a:cs typeface="+mn-cs"/>
                        </a:rPr>
                        <a:t>Угода про науково-технічне співробітництво з Центральним науково-дослідним інститутом озброєння та військової техніки Збройних Сил України.</a:t>
                      </a:r>
                      <a:endParaRPr lang="uk-UA" sz="1800" noProof="0" dirty="0">
                        <a:latin typeface="Cambria" panose="02040503050406030204" pitchFamily="18" charset="0"/>
                        <a:ea typeface="Cambria" panose="02040503050406030204" pitchFamily="18" charset="0"/>
                      </a:endParaRPr>
                    </a:p>
                  </a:txBody>
                  <a:tcPr>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3484589107"/>
                  </a:ext>
                </a:extLst>
              </a:tr>
              <a:tr h="370840">
                <a:tc>
                  <a:txBody>
                    <a:bodyPr/>
                    <a:lstStyle/>
                    <a:p>
                      <a:r>
                        <a:rPr lang="uk-UA" sz="1800" b="1" noProof="0" dirty="0">
                          <a:latin typeface="Cambria" panose="02040503050406030204" pitchFamily="18" charset="0"/>
                          <a:ea typeface="Cambria" panose="02040503050406030204" pitchFamily="18" charset="0"/>
                        </a:rPr>
                        <a:t>2021 р.</a:t>
                      </a:r>
                    </a:p>
                  </a:txBody>
                  <a:tcPr marL="36000" marR="36000">
                    <a:lnT w="12700" cap="flat" cmpd="sng" algn="ctr">
                      <a:solidFill>
                        <a:schemeClr val="accent3"/>
                      </a:solidFill>
                      <a:prstDash val="solid"/>
                      <a:round/>
                      <a:headEnd type="none" w="med" len="med"/>
                      <a:tailEnd type="none" w="med" len="med"/>
                    </a:lnT>
                  </a:tcPr>
                </a:tc>
                <a:tc>
                  <a:txBody>
                    <a:bodyPr/>
                    <a:lstStyle/>
                    <a:p>
                      <a:r>
                        <a:rPr lang="uk-UA" sz="1800" kern="1200" noProof="0" dirty="0">
                          <a:solidFill>
                            <a:schemeClr val="tx1"/>
                          </a:solidFill>
                          <a:effectLst/>
                          <a:latin typeface="Cambria" panose="02040503050406030204" pitchFamily="18" charset="0"/>
                          <a:ea typeface="Cambria" panose="02040503050406030204" pitchFamily="18" charset="0"/>
                          <a:cs typeface="+mn-cs"/>
                        </a:rPr>
                        <a:t>Меморандум із Національним фондом досліджень України щодо популяризації наукової і науково-технічної діяльності.</a:t>
                      </a:r>
                    </a:p>
                    <a:p>
                      <a:pPr>
                        <a:spcBef>
                          <a:spcPts val="600"/>
                        </a:spcBef>
                      </a:pPr>
                      <a:r>
                        <a:rPr lang="uk-UA" sz="1800" kern="1200" noProof="0" dirty="0">
                          <a:solidFill>
                            <a:schemeClr val="tx1"/>
                          </a:solidFill>
                          <a:effectLst/>
                          <a:latin typeface="Cambria" panose="02040503050406030204" pitchFamily="18" charset="0"/>
                          <a:ea typeface="Cambria" panose="02040503050406030204" pitchFamily="18" charset="0"/>
                          <a:cs typeface="+mn-cs"/>
                        </a:rPr>
                        <a:t>Меморандум про співробітництво з НТУ «Харківський політехнічний інститут» щодо посилення інтеграції освіти, науки, бізнесу. </a:t>
                      </a:r>
                    </a:p>
                  </a:txBody>
                  <a:tcPr>
                    <a:lnT w="12700" cap="flat" cmpd="sng" algn="ctr">
                      <a:solidFill>
                        <a:schemeClr val="accent3"/>
                      </a:solidFill>
                      <a:prstDash val="solid"/>
                      <a:round/>
                      <a:headEnd type="none" w="med" len="med"/>
                      <a:tailEnd type="none" w="med" len="med"/>
                    </a:lnT>
                  </a:tcPr>
                </a:tc>
                <a:extLst>
                  <a:ext uri="{0D108BD9-81ED-4DB2-BD59-A6C34878D82A}">
                    <a16:rowId xmlns:a16="http://schemas.microsoft.com/office/drawing/2014/main" val="2644182718"/>
                  </a:ext>
                </a:extLst>
              </a:tr>
            </a:tbl>
          </a:graphicData>
        </a:graphic>
      </p:graphicFrame>
      <p:sp>
        <p:nvSpPr>
          <p:cNvPr id="4" name="TextBox 3"/>
          <p:cNvSpPr txBox="1"/>
          <p:nvPr/>
        </p:nvSpPr>
        <p:spPr>
          <a:xfrm>
            <a:off x="1018461" y="236885"/>
            <a:ext cx="10463684" cy="707886"/>
          </a:xfrm>
          <a:prstGeom prst="rect">
            <a:avLst/>
          </a:prstGeom>
          <a:noFill/>
          <a:ln>
            <a:noFill/>
          </a:ln>
          <a:scene3d>
            <a:camera prst="orthographicFront"/>
            <a:lightRig rig="threePt" dir="t"/>
          </a:scene3d>
          <a:sp3d>
            <a:bevelT/>
          </a:sp3d>
        </p:spPr>
        <p:txBody>
          <a:bodyPr wrap="square" rtlCol="0">
            <a:spAutoFit/>
          </a:bodyPr>
          <a:lstStyle/>
          <a:p>
            <a:pPr algn="ctr"/>
            <a:r>
              <a:rPr lang="uk-UA" sz="2000" b="1" dirty="0">
                <a:solidFill>
                  <a:srgbClr val="1F497D"/>
                </a:solidFill>
                <a:latin typeface="Cambria" panose="02040503050406030204" pitchFamily="18" charset="0"/>
                <a:ea typeface="Cambria" panose="02040503050406030204" pitchFamily="18" charset="0"/>
              </a:rPr>
              <a:t>Впровадження результатів наукових досліджень та </a:t>
            </a:r>
          </a:p>
          <a:p>
            <a:pPr algn="ctr"/>
            <a:r>
              <a:rPr lang="uk-UA" sz="2000" b="1" dirty="0">
                <a:solidFill>
                  <a:srgbClr val="1F497D"/>
                </a:solidFill>
                <a:latin typeface="Cambria" panose="02040503050406030204" pitchFamily="18" charset="0"/>
                <a:ea typeface="Cambria" panose="02040503050406030204" pitchFamily="18" charset="0"/>
              </a:rPr>
              <a:t>науково-технічних розробок університету</a:t>
            </a:r>
            <a:endParaRPr lang="en-US" sz="2000" b="1" dirty="0">
              <a:solidFill>
                <a:srgbClr val="1F497D"/>
              </a:solidFill>
              <a:latin typeface="Cambria" panose="02040503050406030204" pitchFamily="18" charset="0"/>
              <a:ea typeface="Cambria" panose="02040503050406030204" pitchFamily="18" charset="0"/>
            </a:endParaRPr>
          </a:p>
        </p:txBody>
      </p:sp>
      <p:sp>
        <p:nvSpPr>
          <p:cNvPr id="5" name="TextBox 4"/>
          <p:cNvSpPr txBox="1"/>
          <p:nvPr/>
        </p:nvSpPr>
        <p:spPr>
          <a:xfrm>
            <a:off x="0" y="1280623"/>
            <a:ext cx="461665" cy="3668580"/>
          </a:xfrm>
          <a:prstGeom prst="rect">
            <a:avLst/>
          </a:prstGeom>
          <a:noFill/>
        </p:spPr>
        <p:txBody>
          <a:bodyPr vert="vert270" wrap="square" rtlCol="0">
            <a:spAutoFit/>
          </a:bodyPr>
          <a:lstStyle/>
          <a:p>
            <a:r>
              <a:rPr lang="uk-UA" b="1" i="1" dirty="0">
                <a:solidFill>
                  <a:schemeClr val="accent2">
                    <a:lumMod val="75000"/>
                  </a:schemeClr>
                </a:solidFill>
                <a:latin typeface="Cambria" panose="02040503050406030204" pitchFamily="18" charset="0"/>
                <a:ea typeface="Cambria" panose="02040503050406030204" pitchFamily="18" charset="0"/>
              </a:rPr>
              <a:t>Комерціалізація в науці</a:t>
            </a:r>
            <a:endParaRPr lang="en-US" b="1" i="1" dirty="0">
              <a:solidFill>
                <a:schemeClr val="accent2">
                  <a:lumMod val="75000"/>
                </a:schemeClr>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C00E9769-53FF-4CF9-9F68-C9F5AE1571ED}"/>
              </a:ext>
            </a:extLst>
          </p:cNvPr>
          <p:cNvSpPr txBox="1"/>
          <p:nvPr/>
        </p:nvSpPr>
        <p:spPr>
          <a:xfrm>
            <a:off x="740808" y="1040595"/>
            <a:ext cx="11351491" cy="369332"/>
          </a:xfrm>
          <a:prstGeom prst="rect">
            <a:avLst/>
          </a:prstGeom>
          <a:noFill/>
        </p:spPr>
        <p:txBody>
          <a:bodyPr wrap="square">
            <a:spAutoFit/>
          </a:bodyPr>
          <a:lstStyle/>
          <a:p>
            <a:pPr algn="ctr"/>
            <a:r>
              <a:rPr lang="uk-UA" b="1" dirty="0">
                <a:effectLst/>
                <a:latin typeface="Cambria" panose="02040503050406030204" pitchFamily="18" charset="0"/>
                <a:ea typeface="Cambria" panose="02040503050406030204" pitchFamily="18" charset="0"/>
                <a:cs typeface="Arial" panose="020B0604020202020204" pitchFamily="34" charset="0"/>
              </a:rPr>
              <a:t>Договори про співробітництво</a:t>
            </a:r>
            <a:endParaRPr lang="ru-RU" b="1" dirty="0">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232096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4">
            <a:extLst>
              <a:ext uri="{FF2B5EF4-FFF2-40B4-BE49-F238E27FC236}">
                <a16:creationId xmlns:a16="http://schemas.microsoft.com/office/drawing/2014/main" id="{2D8AD7C2-5494-4161-96D3-2AA48CF3495B}"/>
              </a:ext>
            </a:extLst>
          </p:cNvPr>
          <p:cNvGraphicFramePr>
            <a:graphicFrameLocks noGrp="1"/>
          </p:cNvGraphicFramePr>
          <p:nvPr>
            <p:extLst>
              <p:ext uri="{D42A27DB-BD31-4B8C-83A1-F6EECF244321}">
                <p14:modId xmlns:p14="http://schemas.microsoft.com/office/powerpoint/2010/main" val="2487096736"/>
              </p:ext>
            </p:extLst>
          </p:nvPr>
        </p:nvGraphicFramePr>
        <p:xfrm>
          <a:off x="827315" y="814142"/>
          <a:ext cx="11192416" cy="6050280"/>
        </p:xfrm>
        <a:graphic>
          <a:graphicData uri="http://schemas.openxmlformats.org/drawingml/2006/table">
            <a:tbl>
              <a:tblPr firstRow="1" bandRow="1">
                <a:tableStyleId>{2D5ABB26-0587-4C30-8999-92F81FD0307C}</a:tableStyleId>
              </a:tblPr>
              <a:tblGrid>
                <a:gridCol w="2013856">
                  <a:extLst>
                    <a:ext uri="{9D8B030D-6E8A-4147-A177-3AD203B41FA5}">
                      <a16:colId xmlns:a16="http://schemas.microsoft.com/office/drawing/2014/main" val="2595207354"/>
                    </a:ext>
                  </a:extLst>
                </a:gridCol>
                <a:gridCol w="9178560">
                  <a:extLst>
                    <a:ext uri="{9D8B030D-6E8A-4147-A177-3AD203B41FA5}">
                      <a16:colId xmlns:a16="http://schemas.microsoft.com/office/drawing/2014/main" val="3657615811"/>
                    </a:ext>
                  </a:extLst>
                </a:gridCol>
              </a:tblGrid>
              <a:tr h="370840">
                <a:tc>
                  <a:txBody>
                    <a:bodyPr/>
                    <a:lstStyle/>
                    <a:p>
                      <a:r>
                        <a:rPr lang="uk-UA" b="1" i="0" noProof="0" dirty="0">
                          <a:solidFill>
                            <a:schemeClr val="tx1"/>
                          </a:solidFill>
                          <a:effectLst/>
                          <a:latin typeface="Cambria" panose="02040503050406030204" pitchFamily="18" charset="0"/>
                          <a:ea typeface="Cambria" panose="02040503050406030204" pitchFamily="18" charset="0"/>
                          <a:cs typeface="Arial" panose="020B0604020202020204" pitchFamily="34" charset="0"/>
                        </a:rPr>
                        <a:t>8-12 жовтня </a:t>
                      </a:r>
                    </a:p>
                    <a:p>
                      <a:r>
                        <a:rPr lang="uk-UA" b="1" i="0" noProof="0" dirty="0">
                          <a:solidFill>
                            <a:schemeClr val="tx1"/>
                          </a:solidFill>
                          <a:effectLst/>
                          <a:latin typeface="Cambria" panose="02040503050406030204" pitchFamily="18" charset="0"/>
                          <a:ea typeface="Cambria" panose="02040503050406030204" pitchFamily="18" charset="0"/>
                          <a:cs typeface="Arial" panose="020B0604020202020204" pitchFamily="34" charset="0"/>
                        </a:rPr>
                        <a:t>2019 року </a:t>
                      </a:r>
                      <a:endParaRPr lang="uk-UA" b="1" noProof="0" dirty="0">
                        <a:solidFill>
                          <a:schemeClr val="tx1"/>
                        </a:solidFill>
                        <a:latin typeface="Cambria" panose="02040503050406030204" pitchFamily="18" charset="0"/>
                        <a:ea typeface="Cambria" panose="02040503050406030204" pitchFamily="18"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uk-UA" b="1" i="0" noProof="0" dirty="0">
                          <a:solidFill>
                            <a:srgbClr val="151617"/>
                          </a:solidFill>
                          <a:effectLst/>
                          <a:latin typeface="Cambria" panose="02040503050406030204" pitchFamily="18" charset="0"/>
                          <a:ea typeface="Cambria" panose="02040503050406030204" pitchFamily="18" charset="0"/>
                          <a:cs typeface="Arial" panose="020B0604020202020204" pitchFamily="34" charset="0"/>
                        </a:rPr>
                        <a:t>XVI Міжнародна спеціалізована виставка «</a:t>
                      </a:r>
                      <a:r>
                        <a:rPr lang="uk-UA" b="1" i="0" cap="all" baseline="0" noProof="0" dirty="0">
                          <a:solidFill>
                            <a:srgbClr val="151617"/>
                          </a:solidFill>
                          <a:effectLst/>
                          <a:latin typeface="Cambria" panose="02040503050406030204" pitchFamily="18" charset="0"/>
                          <a:ea typeface="Cambria" panose="02040503050406030204" pitchFamily="18" charset="0"/>
                          <a:cs typeface="Arial" panose="020B0604020202020204" pitchFamily="34" charset="0"/>
                        </a:rPr>
                        <a:t>Зброя та безпека </a:t>
                      </a:r>
                      <a:r>
                        <a:rPr lang="uk-UA" b="1" i="0" noProof="0" dirty="0">
                          <a:solidFill>
                            <a:srgbClr val="151617"/>
                          </a:solidFill>
                          <a:effectLst/>
                          <a:latin typeface="Cambria" panose="02040503050406030204" pitchFamily="18" charset="0"/>
                          <a:ea typeface="Cambria" panose="02040503050406030204" pitchFamily="18" charset="0"/>
                          <a:cs typeface="Arial" panose="020B0604020202020204" pitchFamily="34" charset="0"/>
                        </a:rPr>
                        <a:t>– 2019</a:t>
                      </a:r>
                      <a:r>
                        <a:rPr lang="uk-UA" b="0" i="0" noProof="0" dirty="0">
                          <a:solidFill>
                            <a:srgbClr val="151617"/>
                          </a:solidFill>
                          <a:effectLst/>
                          <a:latin typeface="Cambria" panose="02040503050406030204" pitchFamily="18" charset="0"/>
                          <a:ea typeface="Cambria" panose="02040503050406030204" pitchFamily="18" charset="0"/>
                          <a:cs typeface="Arial" panose="020B0604020202020204" pitchFamily="34" charset="0"/>
                        </a:rPr>
                        <a:t>»,</a:t>
                      </a:r>
                      <a:r>
                        <a:rPr lang="uk-UA" noProof="0" dirty="0">
                          <a:latin typeface="Cambria" panose="02040503050406030204" pitchFamily="18" charset="0"/>
                          <a:ea typeface="Cambria" panose="02040503050406030204" pitchFamily="18" charset="0"/>
                          <a:cs typeface="Arial" panose="020B0604020202020204" pitchFamily="34" charset="0"/>
                        </a:rPr>
                        <a:t> </a:t>
                      </a:r>
                      <a:r>
                        <a:rPr lang="uk-UA" b="0" i="0" noProof="0" dirty="0">
                          <a:solidFill>
                            <a:srgbClr val="151617"/>
                          </a:solidFill>
                          <a:effectLst/>
                          <a:latin typeface="Cambria" panose="02040503050406030204" pitchFamily="18" charset="0"/>
                          <a:ea typeface="Cambria" panose="02040503050406030204" pitchFamily="18" charset="0"/>
                          <a:cs typeface="Arial" panose="020B0604020202020204" pitchFamily="34" charset="0"/>
                        </a:rPr>
                        <a:t>Міжнародний виставковий центр (м. Київ) </a:t>
                      </a:r>
                    </a:p>
                    <a:p>
                      <a:pPr algn="just">
                        <a:spcBef>
                          <a:spcPts val="600"/>
                        </a:spcBef>
                      </a:pPr>
                      <a:r>
                        <a:rPr lang="uk-UA" sz="1600" b="0" i="0" noProof="0" dirty="0">
                          <a:solidFill>
                            <a:srgbClr val="151617"/>
                          </a:solidFill>
                          <a:effectLst/>
                          <a:latin typeface="Cambria" panose="02040503050406030204" pitchFamily="18" charset="0"/>
                          <a:ea typeface="Cambria" panose="02040503050406030204" pitchFamily="18" charset="0"/>
                          <a:cs typeface="Arial" panose="020B0604020202020204" pitchFamily="34" charset="0"/>
                        </a:rPr>
                        <a:t>Участь у роботі в сегменті </a:t>
                      </a:r>
                      <a:r>
                        <a:rPr lang="uk-UA" sz="1600" b="0" i="1" noProof="0" dirty="0">
                          <a:solidFill>
                            <a:srgbClr val="151617"/>
                          </a:solidFill>
                          <a:effectLst/>
                          <a:latin typeface="Cambria" panose="02040503050406030204" pitchFamily="18" charset="0"/>
                          <a:ea typeface="Cambria" panose="02040503050406030204" pitchFamily="18" charset="0"/>
                          <a:cs typeface="Arial" panose="020B0604020202020204" pitchFamily="34" charset="0"/>
                        </a:rPr>
                        <a:t>«Техніка та озброєння сухопутних військ». </a:t>
                      </a:r>
                    </a:p>
                    <a:p>
                      <a:pPr algn="just"/>
                      <a:r>
                        <a:rPr lang="uk-UA" sz="1600" b="0" i="0" noProof="0" dirty="0">
                          <a:solidFill>
                            <a:srgbClr val="151617"/>
                          </a:solidFill>
                          <a:effectLst/>
                          <a:latin typeface="Cambria" panose="02040503050406030204" pitchFamily="18" charset="0"/>
                          <a:ea typeface="Cambria" panose="02040503050406030204" pitchFamily="18" charset="0"/>
                          <a:cs typeface="Arial" panose="020B0604020202020204" pitchFamily="34" charset="0"/>
                        </a:rPr>
                        <a:t>Представлено 10 розробок за напрямами: «Обладнання для пасивної пеленгації моменту пострілу з мінометів та гармат», «Пристрої охорони лінії периметру контрольованої території», «Малогабаритні широкосмугові радіоантени для бронетехніки та індивідуального оснащення солдат», «Бактерицидні пристрої».</a:t>
                      </a:r>
                      <a:endParaRPr lang="uk-UA" sz="1600" noProof="0" dirty="0">
                        <a:latin typeface="Cambria" panose="02040503050406030204" pitchFamily="18" charset="0"/>
                        <a:ea typeface="Cambria" panose="02040503050406030204" pitchFamily="18"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0839067"/>
                  </a:ext>
                </a:extLst>
              </a:tr>
              <a:tr h="370840">
                <a:tc>
                  <a:txBody>
                    <a:bodyPr/>
                    <a:lstStyle/>
                    <a:p>
                      <a:r>
                        <a:rPr lang="uk-UA" sz="1800" b="1" noProof="0" dirty="0">
                          <a:solidFill>
                            <a:schemeClr val="tx1"/>
                          </a:solidFill>
                          <a:effectLst/>
                          <a:latin typeface="Cambria" panose="02040503050406030204" pitchFamily="18" charset="0"/>
                          <a:ea typeface="Cambria" panose="02040503050406030204" pitchFamily="18" charset="0"/>
                          <a:cs typeface="Arial" panose="020B0604020202020204" pitchFamily="34" charset="0"/>
                        </a:rPr>
                        <a:t>15-18 червня </a:t>
                      </a:r>
                    </a:p>
                    <a:p>
                      <a:r>
                        <a:rPr lang="uk-UA" sz="1800" b="1" noProof="0" dirty="0">
                          <a:solidFill>
                            <a:schemeClr val="tx1"/>
                          </a:solidFill>
                          <a:effectLst/>
                          <a:latin typeface="Cambria" panose="02040503050406030204" pitchFamily="18" charset="0"/>
                          <a:ea typeface="Cambria" panose="02040503050406030204" pitchFamily="18" charset="0"/>
                          <a:cs typeface="Arial" panose="020B0604020202020204" pitchFamily="34" charset="0"/>
                        </a:rPr>
                        <a:t>2021 року</a:t>
                      </a:r>
                      <a:endParaRPr lang="uk-UA" b="1" noProof="0" dirty="0">
                        <a:solidFill>
                          <a:schemeClr val="tx1"/>
                        </a:solidFill>
                        <a:latin typeface="Cambria" panose="02040503050406030204" pitchFamily="18" charset="0"/>
                        <a:ea typeface="Cambria" panose="02040503050406030204" pitchFamily="18"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uk-UA" sz="1800" b="1" noProof="0" dirty="0">
                          <a:solidFill>
                            <a:srgbClr val="000000"/>
                          </a:solidFill>
                          <a:effectLst/>
                          <a:latin typeface="Cambria" panose="02040503050406030204" pitchFamily="18" charset="0"/>
                          <a:ea typeface="Cambria" panose="02040503050406030204" pitchFamily="18" charset="0"/>
                          <a:cs typeface="Arial" panose="020B0604020202020204" pitchFamily="34" charset="0"/>
                        </a:rPr>
                        <a:t>XVІІ </a:t>
                      </a:r>
                      <a:r>
                        <a:rPr lang="uk-UA" b="1" i="0" noProof="0" dirty="0">
                          <a:solidFill>
                            <a:srgbClr val="151617"/>
                          </a:solidFill>
                          <a:effectLst/>
                          <a:latin typeface="Cambria" panose="02040503050406030204" pitchFamily="18" charset="0"/>
                          <a:ea typeface="Cambria" panose="02040503050406030204" pitchFamily="18" charset="0"/>
                          <a:cs typeface="Arial" panose="020B0604020202020204" pitchFamily="34" charset="0"/>
                        </a:rPr>
                        <a:t>Міжнародна спеціалізована виставка </a:t>
                      </a:r>
                      <a:r>
                        <a:rPr lang="uk-UA" sz="1800" b="1" noProof="0" dirty="0">
                          <a:solidFill>
                            <a:srgbClr val="000000"/>
                          </a:solidFill>
                          <a:effectLst/>
                          <a:latin typeface="Cambria" panose="02040503050406030204" pitchFamily="18" charset="0"/>
                          <a:ea typeface="Cambria" panose="02040503050406030204" pitchFamily="18" charset="0"/>
                          <a:cs typeface="Arial" panose="020B0604020202020204" pitchFamily="34" charset="0"/>
                        </a:rPr>
                        <a:t>«ЗБРОЯ ТА БЕЗПЕКА – 2021»,</a:t>
                      </a:r>
                    </a:p>
                    <a:p>
                      <a:pPr marL="0" marR="0" lvl="0" indent="0" algn="just" defTabSz="914400" rtl="0" eaLnBrk="1" fontAlgn="auto" latinLnBrk="0" hangingPunct="1">
                        <a:lnSpc>
                          <a:spcPct val="100000"/>
                        </a:lnSpc>
                        <a:spcBef>
                          <a:spcPts val="0"/>
                        </a:spcBef>
                        <a:spcAft>
                          <a:spcPts val="0"/>
                        </a:spcAft>
                        <a:buClrTx/>
                        <a:buSzTx/>
                        <a:buFontTx/>
                        <a:buNone/>
                        <a:tabLst/>
                        <a:defRPr/>
                      </a:pPr>
                      <a:r>
                        <a:rPr lang="uk-UA" b="0" i="0" noProof="0" dirty="0">
                          <a:solidFill>
                            <a:srgbClr val="151617"/>
                          </a:solidFill>
                          <a:effectLst/>
                          <a:latin typeface="Cambria" panose="02040503050406030204" pitchFamily="18" charset="0"/>
                          <a:ea typeface="Cambria" panose="02040503050406030204" pitchFamily="18" charset="0"/>
                          <a:cs typeface="Arial" panose="020B0604020202020204" pitchFamily="34" charset="0"/>
                        </a:rPr>
                        <a:t>Міжнародний виставковий центр (м. Київ).</a:t>
                      </a:r>
                      <a:endParaRPr lang="uk-UA" sz="1800" b="1" noProof="0" dirty="0">
                        <a:solidFill>
                          <a:srgbClr val="000000"/>
                        </a:solidFill>
                        <a:effectLst/>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600"/>
                        </a:spcBef>
                        <a:spcAft>
                          <a:spcPts val="0"/>
                        </a:spcAft>
                        <a:buClrTx/>
                        <a:buSzTx/>
                        <a:buFontTx/>
                        <a:buNone/>
                        <a:tabLst/>
                        <a:defRPr/>
                      </a:pPr>
                      <a:r>
                        <a:rPr lang="uk-UA" sz="1600" b="0" noProof="0" dirty="0">
                          <a:solidFill>
                            <a:srgbClr val="000000"/>
                          </a:solidFill>
                          <a:effectLst/>
                          <a:latin typeface="Cambria" panose="02040503050406030204" pitchFamily="18" charset="0"/>
                          <a:ea typeface="Cambria" panose="02040503050406030204" pitchFamily="18" charset="0"/>
                          <a:cs typeface="Arial" panose="020B0604020202020204" pitchFamily="34" charset="0"/>
                        </a:rPr>
                        <a:t>Представлені зразки новітніх розробок: «Акустичний пеленгатор фіксації моменту пострілу з мінометів та ствольної артилерії»; «Автономні системи охорони периметру військових об’єктів»; «Широкосмугові малогабаритні антени»; «Бактерицидні пристрої для дезінфекції солдатської обув’ї та різних приміщень».</a:t>
                      </a:r>
                      <a:endParaRPr lang="uk-UA" sz="1600" noProof="0" dirty="0">
                        <a:latin typeface="Cambria" panose="02040503050406030204" pitchFamily="18" charset="0"/>
                        <a:ea typeface="Cambria" panose="02040503050406030204" pitchFamily="18"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0668980"/>
                  </a:ext>
                </a:extLst>
              </a:tr>
              <a:tr h="370840">
                <a:tc>
                  <a:txBody>
                    <a:bodyPr/>
                    <a:lstStyle/>
                    <a:p>
                      <a:r>
                        <a:rPr lang="uk-UA" sz="1800" b="1" noProof="0" dirty="0">
                          <a:solidFill>
                            <a:schemeClr val="tx1"/>
                          </a:solidFill>
                          <a:effectLst/>
                          <a:latin typeface="Cambria" panose="02040503050406030204" pitchFamily="18" charset="0"/>
                          <a:ea typeface="Cambria" panose="02040503050406030204" pitchFamily="18" charset="0"/>
                          <a:cs typeface="Arial" panose="020B0604020202020204" pitchFamily="34" charset="0"/>
                        </a:rPr>
                        <a:t>10-13 листопада </a:t>
                      </a:r>
                    </a:p>
                    <a:p>
                      <a:r>
                        <a:rPr lang="uk-UA" sz="1800" b="1" noProof="0" dirty="0">
                          <a:solidFill>
                            <a:schemeClr val="tx1"/>
                          </a:solidFill>
                          <a:effectLst/>
                          <a:latin typeface="Cambria" panose="02040503050406030204" pitchFamily="18" charset="0"/>
                          <a:ea typeface="Cambria" panose="02040503050406030204" pitchFamily="18" charset="0"/>
                          <a:cs typeface="Arial" panose="020B0604020202020204" pitchFamily="34" charset="0"/>
                        </a:rPr>
                        <a:t>2021 року </a:t>
                      </a:r>
                      <a:endParaRPr lang="uk-UA" b="1" noProof="0" dirty="0">
                        <a:solidFill>
                          <a:schemeClr val="tx1"/>
                        </a:solidFill>
                        <a:latin typeface="Cambria" panose="02040503050406030204" pitchFamily="18" charset="0"/>
                        <a:ea typeface="Cambria" panose="02040503050406030204" pitchFamily="18"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uk-UA" sz="1800" b="1" noProof="0" dirty="0">
                          <a:effectLst/>
                          <a:latin typeface="Cambria" panose="02040503050406030204" pitchFamily="18" charset="0"/>
                          <a:ea typeface="Cambria" panose="02040503050406030204" pitchFamily="18" charset="0"/>
                          <a:cs typeface="Arial" panose="020B0604020202020204" pitchFamily="34" charset="0"/>
                        </a:rPr>
                        <a:t>Міжнародна оборонно-аерокосмічна виставка SAHA EXPO,</a:t>
                      </a:r>
                    </a:p>
                    <a:p>
                      <a:pPr algn="just"/>
                      <a:r>
                        <a:rPr lang="uk-UA" sz="1800" noProof="0" dirty="0">
                          <a:effectLst/>
                          <a:latin typeface="Cambria" panose="02040503050406030204" pitchFamily="18" charset="0"/>
                          <a:ea typeface="Cambria" panose="02040503050406030204" pitchFamily="18" charset="0"/>
                          <a:cs typeface="Arial" panose="020B0604020202020204" pitchFamily="34" charset="0"/>
                        </a:rPr>
                        <a:t>Стамбульський виставковий центр (Туреччина). </a:t>
                      </a:r>
                    </a:p>
                    <a:p>
                      <a:pPr algn="just">
                        <a:spcBef>
                          <a:spcPts val="600"/>
                        </a:spcBef>
                      </a:pPr>
                      <a:r>
                        <a:rPr lang="uk-UA" sz="1600" b="0" kern="1200" dirty="0">
                          <a:solidFill>
                            <a:schemeClr val="tx1"/>
                          </a:solidFill>
                          <a:effectLst/>
                          <a:latin typeface="Cambria" panose="02040503050406030204" pitchFamily="18" charset="0"/>
                          <a:ea typeface="Cambria" panose="02040503050406030204" pitchFamily="18" charset="0"/>
                          <a:cs typeface="Arial" panose="020B0604020202020204" pitchFamily="34" charset="0"/>
                        </a:rPr>
                        <a:t>Презентовано:</a:t>
                      </a:r>
                      <a:r>
                        <a:rPr lang="uk-UA" sz="1600" b="1" kern="1200" dirty="0">
                          <a:solidFill>
                            <a:schemeClr val="tx1"/>
                          </a:solidFill>
                          <a:effectLst/>
                          <a:latin typeface="Cambria" panose="02040503050406030204" pitchFamily="18" charset="0"/>
                          <a:ea typeface="Cambria" panose="02040503050406030204" pitchFamily="18" charset="0"/>
                          <a:cs typeface="Arial" panose="020B0604020202020204" pitchFamily="34" charset="0"/>
                        </a:rPr>
                        <a:t> «</a:t>
                      </a:r>
                      <a:r>
                        <a:rPr lang="uk-UA" sz="1600" noProof="0" dirty="0">
                          <a:latin typeface="Cambria" panose="02040503050406030204" pitchFamily="18" charset="0"/>
                          <a:ea typeface="Cambria" panose="02040503050406030204" pitchFamily="18" charset="0"/>
                          <a:cs typeface="Arial" panose="020B0604020202020204" pitchFamily="34" charset="0"/>
                        </a:rPr>
                        <a:t>Система визначення GPS координат початкової точки проведення пострілу мінометами або гарматами «PELENG  UA»; «Автономна система охорони та відео нагляду відкритих територій «STOROG  UA»; «</a:t>
                      </a:r>
                      <a:r>
                        <a:rPr lang="uk-UA" sz="1600" kern="1200" dirty="0">
                          <a:solidFill>
                            <a:schemeClr val="tx1"/>
                          </a:solidFill>
                          <a:effectLst/>
                          <a:latin typeface="Cambria" panose="02040503050406030204" pitchFamily="18" charset="0"/>
                          <a:ea typeface="Cambria" panose="02040503050406030204" pitchFamily="18" charset="0"/>
                          <a:cs typeface="Arial" panose="020B0604020202020204" pitchFamily="34" charset="0"/>
                        </a:rPr>
                        <a:t>Підвищення безпеки та ефективності зберігання ВЯП сухим методом»; «</a:t>
                      </a:r>
                      <a:r>
                        <a:rPr lang="uk-UA" sz="1600" kern="1200" dirty="0" err="1">
                          <a:solidFill>
                            <a:schemeClr val="tx1"/>
                          </a:solidFill>
                          <a:effectLst/>
                          <a:latin typeface="Cambria" panose="02040503050406030204" pitchFamily="18" charset="0"/>
                          <a:ea typeface="Cambria" panose="02040503050406030204" pitchFamily="18" charset="0"/>
                          <a:cs typeface="Arial" panose="020B0604020202020204" pitchFamily="34" charset="0"/>
                        </a:rPr>
                        <a:t>Багатодіапазонний</a:t>
                      </a:r>
                      <a:r>
                        <a:rPr lang="uk-UA" sz="1600" kern="1200" dirty="0">
                          <a:solidFill>
                            <a:schemeClr val="tx1"/>
                          </a:solidFill>
                          <a:effectLst/>
                          <a:latin typeface="Cambria" panose="02040503050406030204" pitchFamily="18" charset="0"/>
                          <a:ea typeface="Cambria" panose="02040503050406030204" pitchFamily="18" charset="0"/>
                          <a:cs typeface="Arial" panose="020B0604020202020204" pitchFamily="34" charset="0"/>
                        </a:rPr>
                        <a:t> </a:t>
                      </a:r>
                      <a:r>
                        <a:rPr lang="uk-UA" sz="1600" kern="1200" dirty="0" err="1">
                          <a:solidFill>
                            <a:schemeClr val="tx1"/>
                          </a:solidFill>
                          <a:effectLst/>
                          <a:latin typeface="Cambria" panose="02040503050406030204" pitchFamily="18" charset="0"/>
                          <a:ea typeface="Cambria" panose="02040503050406030204" pitchFamily="18" charset="0"/>
                          <a:cs typeface="Arial" panose="020B0604020202020204" pitchFamily="34" charset="0"/>
                        </a:rPr>
                        <a:t>опромінювач</a:t>
                      </a:r>
                      <a:r>
                        <a:rPr lang="uk-UA" sz="1600" kern="1200" dirty="0">
                          <a:solidFill>
                            <a:schemeClr val="tx1"/>
                          </a:solidFill>
                          <a:effectLst/>
                          <a:latin typeface="Cambria" panose="02040503050406030204" pitchFamily="18" charset="0"/>
                          <a:ea typeface="Cambria" panose="02040503050406030204" pitchFamily="18" charset="0"/>
                          <a:cs typeface="Arial" panose="020B0604020202020204" pitchFamily="34" charset="0"/>
                        </a:rPr>
                        <a:t> дзеркальних антен космічного базування»; </a:t>
                      </a:r>
                      <a:r>
                        <a:rPr lang="uk-UA" sz="1600" noProof="0" dirty="0">
                          <a:latin typeface="Cambria" panose="02040503050406030204" pitchFamily="18" charset="0"/>
                          <a:ea typeface="Cambria" panose="02040503050406030204" pitchFamily="18" charset="0"/>
                          <a:cs typeface="Arial" panose="020B0604020202020204" pitchFamily="34" charset="0"/>
                        </a:rPr>
                        <a:t>«</a:t>
                      </a:r>
                      <a:r>
                        <a:rPr lang="uk-UA" sz="1600" noProof="0" dirty="0" err="1">
                          <a:latin typeface="Cambria" panose="02040503050406030204" pitchFamily="18" charset="0"/>
                          <a:ea typeface="Cambria" panose="02040503050406030204" pitchFamily="18" charset="0"/>
                          <a:cs typeface="Arial" panose="020B0604020202020204" pitchFamily="34" charset="0"/>
                        </a:rPr>
                        <a:t>Гратовий</a:t>
                      </a:r>
                      <a:r>
                        <a:rPr lang="uk-UA" sz="1600" noProof="0" dirty="0">
                          <a:latin typeface="Cambria" panose="02040503050406030204" pitchFamily="18" charset="0"/>
                          <a:ea typeface="Cambria" panose="02040503050406030204" pitchFamily="18" charset="0"/>
                          <a:cs typeface="Arial" panose="020B0604020202020204" pitchFamily="34" charset="0"/>
                        </a:rPr>
                        <a:t> вимірювач характеристик потужного лазерного випромінювання»»; «Система криптографічного захисту інформації»; «</a:t>
                      </a:r>
                      <a:r>
                        <a:rPr lang="uk-UA" sz="1600" b="0" kern="1200" dirty="0">
                          <a:solidFill>
                            <a:schemeClr val="tx1"/>
                          </a:solidFill>
                          <a:effectLst/>
                          <a:latin typeface="Cambria" panose="02040503050406030204" pitchFamily="18" charset="0"/>
                          <a:ea typeface="Cambria" panose="02040503050406030204" pitchFamily="18" charset="0"/>
                          <a:cs typeface="Arial" panose="020B0604020202020204" pitchFamily="34" charset="0"/>
                        </a:rPr>
                        <a:t>Антени комбіновані з </a:t>
                      </a:r>
                      <a:r>
                        <a:rPr lang="uk-UA" sz="1600" b="0" kern="1200" dirty="0" err="1">
                          <a:solidFill>
                            <a:schemeClr val="tx1"/>
                          </a:solidFill>
                          <a:effectLst/>
                          <a:latin typeface="Cambria" panose="02040503050406030204" pitchFamily="18" charset="0"/>
                          <a:ea typeface="Cambria" panose="02040503050406030204" pitchFamily="18" charset="0"/>
                          <a:cs typeface="Arial" panose="020B0604020202020204" pitchFamily="34" charset="0"/>
                        </a:rPr>
                        <a:t>вібраторно</a:t>
                      </a:r>
                      <a:r>
                        <a:rPr lang="uk-UA" sz="1600" b="0" kern="1200" dirty="0">
                          <a:solidFill>
                            <a:schemeClr val="tx1"/>
                          </a:solidFill>
                          <a:effectLst/>
                          <a:latin typeface="Cambria" panose="02040503050406030204" pitchFamily="18" charset="0"/>
                          <a:ea typeface="Cambria" panose="02040503050406030204" pitchFamily="18" charset="0"/>
                          <a:cs typeface="Arial" panose="020B0604020202020204" pitchFamily="34" charset="0"/>
                        </a:rPr>
                        <a:t>-щілинними випромінювачами»; «Розробка нового методу дистанційного зондування Землі і планет».</a:t>
                      </a:r>
                      <a:endParaRPr lang="uk-UA" noProof="0" dirty="0">
                        <a:latin typeface="Cambria" panose="02040503050406030204" pitchFamily="18" charset="0"/>
                        <a:ea typeface="Cambria" panose="02040503050406030204" pitchFamily="18"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8912495"/>
                  </a:ext>
                </a:extLst>
              </a:tr>
            </a:tbl>
          </a:graphicData>
        </a:graphic>
      </p:graphicFrame>
      <p:sp>
        <p:nvSpPr>
          <p:cNvPr id="5" name="TextBox 4"/>
          <p:cNvSpPr txBox="1"/>
          <p:nvPr/>
        </p:nvSpPr>
        <p:spPr>
          <a:xfrm>
            <a:off x="0" y="1280623"/>
            <a:ext cx="461665" cy="3668580"/>
          </a:xfrm>
          <a:prstGeom prst="rect">
            <a:avLst/>
          </a:prstGeom>
          <a:noFill/>
        </p:spPr>
        <p:txBody>
          <a:bodyPr vert="vert270" wrap="square" rtlCol="0">
            <a:spAutoFit/>
          </a:bodyPr>
          <a:lstStyle/>
          <a:p>
            <a:r>
              <a:rPr lang="uk-UA" b="1" i="1" dirty="0">
                <a:solidFill>
                  <a:schemeClr val="accent2">
                    <a:lumMod val="75000"/>
                  </a:schemeClr>
                </a:solidFill>
                <a:latin typeface="Cambria" panose="02040503050406030204" pitchFamily="18" charset="0"/>
                <a:ea typeface="Cambria" panose="02040503050406030204" pitchFamily="18" charset="0"/>
              </a:rPr>
              <a:t>Комерціалізація в науці</a:t>
            </a:r>
            <a:endParaRPr lang="en-US" b="1" i="1" dirty="0">
              <a:solidFill>
                <a:schemeClr val="accent2">
                  <a:lumMod val="75000"/>
                </a:schemeClr>
              </a:solidFill>
              <a:latin typeface="Cambria" panose="02040503050406030204" pitchFamily="18" charset="0"/>
              <a:ea typeface="Cambria" panose="02040503050406030204" pitchFamily="18" charset="0"/>
            </a:endParaRPr>
          </a:p>
        </p:txBody>
      </p:sp>
      <p:sp>
        <p:nvSpPr>
          <p:cNvPr id="6" name="TextBox 5"/>
          <p:cNvSpPr txBox="1"/>
          <p:nvPr/>
        </p:nvSpPr>
        <p:spPr>
          <a:xfrm>
            <a:off x="996689" y="106256"/>
            <a:ext cx="10463684" cy="707886"/>
          </a:xfrm>
          <a:prstGeom prst="rect">
            <a:avLst/>
          </a:prstGeom>
          <a:noFill/>
          <a:ln>
            <a:noFill/>
          </a:ln>
          <a:scene3d>
            <a:camera prst="orthographicFront"/>
            <a:lightRig rig="threePt" dir="t"/>
          </a:scene3d>
          <a:sp3d>
            <a:bevelT/>
          </a:sp3d>
        </p:spPr>
        <p:txBody>
          <a:bodyPr wrap="square" rtlCol="0">
            <a:spAutoFit/>
          </a:bodyPr>
          <a:lstStyle/>
          <a:p>
            <a:pPr algn="ctr"/>
            <a:r>
              <a:rPr lang="uk-UA" sz="2000" b="1" dirty="0">
                <a:solidFill>
                  <a:srgbClr val="1F497D"/>
                </a:solidFill>
                <a:latin typeface="Cambria" panose="02040503050406030204" pitchFamily="18" charset="0"/>
                <a:ea typeface="Cambria" panose="02040503050406030204" pitchFamily="18" charset="0"/>
              </a:rPr>
              <a:t>Впровадження результатів наукових досліджень та </a:t>
            </a:r>
          </a:p>
          <a:p>
            <a:pPr algn="ctr"/>
            <a:r>
              <a:rPr lang="uk-UA" sz="2000" b="1" dirty="0">
                <a:solidFill>
                  <a:srgbClr val="1F497D"/>
                </a:solidFill>
                <a:latin typeface="Cambria" panose="02040503050406030204" pitchFamily="18" charset="0"/>
                <a:ea typeface="Cambria" panose="02040503050406030204" pitchFamily="18" charset="0"/>
              </a:rPr>
              <a:t>науково-технічних розробок університету</a:t>
            </a:r>
            <a:endParaRPr lang="en-US" sz="2000" b="1" dirty="0">
              <a:solidFill>
                <a:srgbClr val="1F497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39202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76E23A-DB14-4312-BDDD-05346238203B}"/>
              </a:ext>
            </a:extLst>
          </p:cNvPr>
          <p:cNvSpPr txBox="1"/>
          <p:nvPr/>
        </p:nvSpPr>
        <p:spPr>
          <a:xfrm>
            <a:off x="849084" y="97057"/>
            <a:ext cx="11179630" cy="6755696"/>
          </a:xfrm>
          <a:prstGeom prst="rect">
            <a:avLst/>
          </a:prstGeom>
          <a:noFill/>
        </p:spPr>
        <p:txBody>
          <a:bodyPr wrap="square">
            <a:spAutoFit/>
          </a:bodyPr>
          <a:lstStyle/>
          <a:p>
            <a:pPr algn="ctr">
              <a:spcBef>
                <a:spcPts val="600"/>
              </a:spcBef>
            </a:pPr>
            <a:r>
              <a:rPr lang="uk-UA" spc="-40" dirty="0">
                <a:latin typeface="Cambria" panose="02040503050406030204" pitchFamily="18" charset="0"/>
                <a:ea typeface="Cambria" panose="02040503050406030204" pitchFamily="18" charset="0"/>
              </a:rPr>
              <a:t>01.06.2010 р. з метою комерціалізації наукових, технічних та технологічних розробок університету створено </a:t>
            </a:r>
          </a:p>
          <a:p>
            <a:pPr algn="ctr">
              <a:spcBef>
                <a:spcPts val="600"/>
              </a:spcBef>
            </a:pPr>
            <a:r>
              <a:rPr lang="uk-UA" sz="2000" b="1" dirty="0">
                <a:solidFill>
                  <a:srgbClr val="1F497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ІННОВАЦІЙНИЙ ЦЕНТР </a:t>
            </a:r>
          </a:p>
          <a:p>
            <a:pPr algn="ctr"/>
            <a:r>
              <a:rPr lang="uk-UA" b="1" dirty="0">
                <a:solidFill>
                  <a:srgbClr val="1F497D"/>
                </a:solidFill>
                <a:latin typeface="Cambria" panose="02040503050406030204" pitchFamily="18" charset="0"/>
                <a:ea typeface="Cambria" panose="02040503050406030204" pitchFamily="18" charset="0"/>
              </a:rPr>
              <a:t>Харківського національного університету  імені В.Н. Каразіна  </a:t>
            </a:r>
          </a:p>
          <a:p>
            <a:pPr algn="ctr"/>
            <a:endParaRPr lang="uk-UA" b="1" i="1" dirty="0">
              <a:latin typeface="Cambria" panose="02040503050406030204" pitchFamily="18" charset="0"/>
              <a:ea typeface="Cambria" panose="02040503050406030204" pitchFamily="18" charset="0"/>
            </a:endParaRPr>
          </a:p>
          <a:p>
            <a:pPr algn="ctr"/>
            <a:r>
              <a:rPr lang="uk-UA" b="1" i="1" dirty="0">
                <a:latin typeface="Cambria" panose="02040503050406030204" pitchFamily="18" charset="0"/>
                <a:ea typeface="Cambria" panose="02040503050406030204" pitchFamily="18" charset="0"/>
              </a:rPr>
              <a:t>Основні завдання:</a:t>
            </a:r>
            <a:endParaRPr lang="uk-UA" dirty="0">
              <a:latin typeface="Cambria" panose="02040503050406030204" pitchFamily="18" charset="0"/>
              <a:ea typeface="Cambria" panose="02040503050406030204" pitchFamily="18" charset="0"/>
            </a:endParaRPr>
          </a:p>
          <a:p>
            <a:pPr marL="285750" indent="-285750" algn="just">
              <a:buFont typeface="Arial" panose="020B0604020202020204" pitchFamily="34" charset="0"/>
              <a:buChar char="‒"/>
            </a:pPr>
            <a:r>
              <a:rPr lang="uk-UA" spc="-30" dirty="0">
                <a:latin typeface="Cambria" panose="02040503050406030204" pitchFamily="18" charset="0"/>
                <a:ea typeface="Cambria" panose="02040503050406030204" pitchFamily="18" charset="0"/>
              </a:rPr>
              <a:t>просування результатів наукової діяльності університету на ринки науково-технічних розробок, здійснення трансферу технологій;</a:t>
            </a:r>
          </a:p>
          <a:p>
            <a:pPr marL="285750" indent="-285750" algn="just">
              <a:buFont typeface="Arial" panose="020B0604020202020204" pitchFamily="34" charset="0"/>
              <a:buChar char="‒"/>
            </a:pPr>
            <a:r>
              <a:rPr lang="uk-UA" spc="-30" dirty="0">
                <a:latin typeface="Cambria" panose="02040503050406030204" pitchFamily="18" charset="0"/>
                <a:ea typeface="Cambria" panose="02040503050406030204" pitchFamily="18" charset="0"/>
              </a:rPr>
              <a:t>пошук зовнішніх джерел фінансування для здійснення інноваційних наукових проектів університету;</a:t>
            </a:r>
          </a:p>
          <a:p>
            <a:pPr marL="285750" lvl="0" indent="-285750" algn="just">
              <a:buFont typeface="Arial" panose="020B0604020202020204" pitchFamily="34" charset="0"/>
              <a:buChar char="‒"/>
            </a:pPr>
            <a:r>
              <a:rPr lang="uk-UA" spc="-30" dirty="0">
                <a:latin typeface="Cambria" panose="02040503050406030204" pitchFamily="18" charset="0"/>
                <a:ea typeface="Cambria" panose="02040503050406030204" pitchFamily="18" charset="0"/>
              </a:rPr>
              <a:t>сприяння регіональній, національній та міжнародній кооперації у галузі інноваційної наукової діяльності;</a:t>
            </a:r>
          </a:p>
          <a:p>
            <a:pPr marL="285750" indent="-285750" algn="just">
              <a:buFont typeface="Arial" panose="020B0604020202020204" pitchFamily="34" charset="0"/>
              <a:buChar char="‒"/>
            </a:pPr>
            <a:r>
              <a:rPr lang="uk-UA" spc="-30" dirty="0">
                <a:latin typeface="Cambria" panose="02040503050406030204" pitchFamily="18" charset="0"/>
                <a:ea typeface="Cambria" panose="02040503050406030204" pitchFamily="18" charset="0"/>
              </a:rPr>
              <a:t>проведення постійного моніторингу перспективних технологій та технічних розробок задля потреб регіону, держави та зовнішнього ринку у розробках університетських науковців і наукових колективів;</a:t>
            </a:r>
          </a:p>
          <a:p>
            <a:pPr marL="285750" lvl="0" indent="-285750" algn="just">
              <a:buFont typeface="Arial" panose="020B0604020202020204" pitchFamily="34" charset="0"/>
              <a:buChar char="‒"/>
            </a:pPr>
            <a:r>
              <a:rPr lang="uk-UA" spc="-30" dirty="0">
                <a:latin typeface="Cambria" panose="02040503050406030204" pitchFamily="18" charset="0"/>
                <a:ea typeface="Cambria" panose="02040503050406030204" pitchFamily="18" charset="0"/>
              </a:rPr>
              <a:t>створення сприятливих умов для проведення досліджень університетськими науковцями та науковими колективами у галузі природничих, гуманітарних, технічних, соціально-економічних та суспільних наук.</a:t>
            </a:r>
          </a:p>
          <a:p>
            <a:pPr lvl="0" algn="just"/>
            <a:endParaRPr lang="uk-UA" sz="1800" dirty="0">
              <a:effectLst/>
              <a:latin typeface="Cambria" panose="02040503050406030204" pitchFamily="18" charset="0"/>
              <a:ea typeface="Cambria" panose="02040503050406030204" pitchFamily="18" charset="0"/>
            </a:endParaRPr>
          </a:p>
          <a:p>
            <a:pPr algn="just"/>
            <a:r>
              <a:rPr lang="uk-UA" dirty="0">
                <a:latin typeface="Cambria" panose="02040503050406030204" pitchFamily="18" charset="0"/>
                <a:ea typeface="Cambria" panose="02040503050406030204" pitchFamily="18" charset="0"/>
              </a:rPr>
              <a:t>У серпні 2019 року з</a:t>
            </a:r>
            <a:r>
              <a:rPr lang="uk-UA" sz="1800" dirty="0">
                <a:effectLst/>
                <a:latin typeface="Cambria" panose="02040503050406030204" pitchFamily="18" charset="0"/>
                <a:ea typeface="Cambria" panose="02040503050406030204" pitchFamily="18" charset="0"/>
              </a:rPr>
              <a:t> метою спрощення взаємодії з бізнес-структурами створено</a:t>
            </a:r>
            <a:r>
              <a:rPr lang="uk-UA" sz="1800" b="1" dirty="0">
                <a:effectLst/>
                <a:latin typeface="Cambria" panose="02040503050406030204" pitchFamily="18" charset="0"/>
                <a:ea typeface="Cambria" panose="02040503050406030204" pitchFamily="18" charset="0"/>
              </a:rPr>
              <a:t> </a:t>
            </a:r>
            <a:r>
              <a:rPr lang="uk-UA" b="1" dirty="0">
                <a:solidFill>
                  <a:srgbClr val="1F497D"/>
                </a:solidFill>
                <a:effectLst/>
                <a:latin typeface="Cambria" panose="02040503050406030204" pitchFamily="18" charset="0"/>
                <a:ea typeface="Cambria" panose="02040503050406030204" pitchFamily="18" charset="0"/>
              </a:rPr>
              <a:t>Товариство з обмеженою відповідальністю «</a:t>
            </a:r>
            <a:r>
              <a:rPr lang="uk-UA" b="1" dirty="0" err="1">
                <a:solidFill>
                  <a:srgbClr val="1F497D"/>
                </a:solidFill>
                <a:effectLst/>
                <a:latin typeface="Cambria" panose="02040503050406030204" pitchFamily="18" charset="0"/>
                <a:ea typeface="Cambria" panose="02040503050406030204" pitchFamily="18" charset="0"/>
              </a:rPr>
              <a:t>Універ-Проєкт</a:t>
            </a:r>
            <a:r>
              <a:rPr lang="uk-UA" b="1" dirty="0">
                <a:solidFill>
                  <a:srgbClr val="1F497D"/>
                </a:solidFill>
                <a:effectLst/>
                <a:latin typeface="Cambria" panose="02040503050406030204" pitchFamily="18" charset="0"/>
                <a:ea typeface="Cambria" panose="02040503050406030204" pitchFamily="18" charset="0"/>
              </a:rPr>
              <a:t>»</a:t>
            </a:r>
            <a:r>
              <a:rPr lang="uk-UA" dirty="0">
                <a:solidFill>
                  <a:srgbClr val="1F497D"/>
                </a:solidFill>
                <a:effectLst/>
                <a:latin typeface="Cambria" panose="02040503050406030204" pitchFamily="18" charset="0"/>
                <a:ea typeface="Cambria" panose="02040503050406030204" pitchFamily="18" charset="0"/>
              </a:rPr>
              <a:t>. </a:t>
            </a:r>
          </a:p>
          <a:p>
            <a:pPr algn="just"/>
            <a:r>
              <a:rPr lang="uk-UA" sz="1800" dirty="0">
                <a:effectLst/>
                <a:latin typeface="Cambria" panose="02040503050406030204" pitchFamily="18" charset="0"/>
                <a:ea typeface="Cambria" panose="02040503050406030204" pitchFamily="18" charset="0"/>
              </a:rPr>
              <a:t>Статутній капітал у розмірі 195 000 грн. сформовано шляхом внесення вартості майнових прав інтелектуальної власності патенту на корисну модель. Розмір частки Університету у статутному капіталі Товариства становить 100%.</a:t>
            </a:r>
            <a:endParaRPr lang="uk-UA" dirty="0">
              <a:latin typeface="Cambria" panose="02040503050406030204" pitchFamily="18" charset="0"/>
              <a:ea typeface="Cambria" panose="02040503050406030204" pitchFamily="18" charset="0"/>
            </a:endParaRPr>
          </a:p>
          <a:p>
            <a:pPr algn="just">
              <a:spcBef>
                <a:spcPts val="600"/>
              </a:spcBef>
            </a:pPr>
            <a:r>
              <a:rPr lang="uk-UA" sz="1800" dirty="0">
                <a:effectLst/>
                <a:latin typeface="Cambria" panose="02040503050406030204" pitchFamily="18" charset="0"/>
                <a:ea typeface="Cambria" panose="02040503050406030204" pitchFamily="18" charset="0"/>
              </a:rPr>
              <a:t>Підписано Угоду зі швейцарською компанією </a:t>
            </a:r>
            <a:r>
              <a:rPr lang="ru-RU" dirty="0">
                <a:latin typeface="Cambria" panose="02040503050406030204" pitchFamily="18" charset="0"/>
                <a:ea typeface="Cambria" panose="02040503050406030204" pitchFamily="18" charset="0"/>
              </a:rPr>
              <a:t>«</a:t>
            </a:r>
            <a:r>
              <a:rPr lang="en-US" dirty="0">
                <a:latin typeface="Cambria" panose="02040503050406030204" pitchFamily="18" charset="0"/>
                <a:ea typeface="Cambria" panose="02040503050406030204" pitchFamily="18" charset="0"/>
              </a:rPr>
              <a:t>FIND</a:t>
            </a:r>
            <a:r>
              <a:rPr lang="uk-UA" dirty="0">
                <a:latin typeface="Cambria" panose="02040503050406030204" pitchFamily="18" charset="0"/>
                <a:ea typeface="Cambria" panose="02040503050406030204" pitchFamily="18" charset="0"/>
              </a:rPr>
              <a:t>» на виконання медичних досліджень на загальну суму </a:t>
            </a:r>
            <a:r>
              <a:rPr lang="uk-UA" sz="2000" b="1" dirty="0">
                <a:latin typeface="Cambria" panose="02040503050406030204" pitchFamily="18" charset="0"/>
                <a:ea typeface="Cambria" panose="02040503050406030204" pitchFamily="18" charset="0"/>
              </a:rPr>
              <a:t>$ 62 470,29. </a:t>
            </a:r>
            <a:r>
              <a:rPr lang="uk-UA" dirty="0">
                <a:latin typeface="Cambria" panose="02040503050406030204" pitchFamily="18" charset="0"/>
                <a:ea typeface="Cambria" panose="02040503050406030204" pitchFamily="18" charset="0"/>
              </a:rPr>
              <a:t>Виконання робіт планується розпочати з січня 2022 р. </a:t>
            </a:r>
          </a:p>
          <a:p>
            <a:pPr algn="just">
              <a:spcBef>
                <a:spcPts val="600"/>
              </a:spcBef>
            </a:pPr>
            <a:r>
              <a:rPr lang="uk-UA" b="1" dirty="0">
                <a:latin typeface="Cambria" panose="02040503050406030204" pitchFamily="18" charset="0"/>
                <a:ea typeface="Cambria" panose="02040503050406030204" pitchFamily="18" charset="0"/>
              </a:rPr>
              <a:t>Нажаль,  за ці роки успіхів з реалізації науково-технічних розробок університету, як комерційного товару на ринку і отримання комерційного ефекту, немає.</a:t>
            </a:r>
          </a:p>
        </p:txBody>
      </p:sp>
    </p:spTree>
    <p:extLst>
      <p:ext uri="{BB962C8B-B14F-4D97-AF65-F5344CB8AC3E}">
        <p14:creationId xmlns:p14="http://schemas.microsoft.com/office/powerpoint/2010/main" val="2415727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874046F-3A8B-423D-958F-EEAEE74F6644}"/>
              </a:ext>
            </a:extLst>
          </p:cNvPr>
          <p:cNvSpPr txBox="1"/>
          <p:nvPr/>
        </p:nvSpPr>
        <p:spPr>
          <a:xfrm>
            <a:off x="1283854" y="1628554"/>
            <a:ext cx="9337963" cy="2749471"/>
          </a:xfrm>
          <a:prstGeom prst="rect">
            <a:avLst/>
          </a:prstGeom>
          <a:noFill/>
        </p:spPr>
        <p:txBody>
          <a:bodyPr wrap="square" rtlCol="0">
            <a:spAutoFit/>
          </a:bodyPr>
          <a:lstStyle/>
          <a:p>
            <a:pPr algn="ctr">
              <a:lnSpc>
                <a:spcPct val="150000"/>
              </a:lnSpc>
            </a:pPr>
            <a:r>
              <a:rPr lang="uk-UA" sz="4000" b="1" dirty="0">
                <a:solidFill>
                  <a:srgbClr val="1F497D"/>
                </a:solidFill>
                <a:latin typeface="Franklin Gothic Demi" panose="020B0703020102020204" pitchFamily="34" charset="0"/>
                <a:ea typeface="Cambria" panose="02040503050406030204" pitchFamily="18" charset="0"/>
              </a:rPr>
              <a:t>Приклади з комерціалізації університетських науково-дослідних робіт і розробок</a:t>
            </a:r>
            <a:endParaRPr lang="ru-RU" sz="4000" b="1" dirty="0">
              <a:solidFill>
                <a:srgbClr val="1F497D"/>
              </a:solidFill>
              <a:latin typeface="Franklin Gothic Demi" panose="020B0703020102020204" pitchFamily="34" charset="0"/>
              <a:ea typeface="Cambria" panose="02040503050406030204" pitchFamily="18" charset="0"/>
            </a:endParaRPr>
          </a:p>
        </p:txBody>
      </p:sp>
    </p:spTree>
    <p:extLst>
      <p:ext uri="{BB962C8B-B14F-4D97-AF65-F5344CB8AC3E}">
        <p14:creationId xmlns:p14="http://schemas.microsoft.com/office/powerpoint/2010/main" val="1432179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a:extLst>
              <a:ext uri="{FF2B5EF4-FFF2-40B4-BE49-F238E27FC236}">
                <a16:creationId xmlns:a16="http://schemas.microsoft.com/office/drawing/2014/main" id="{88A3B9A3-E4C7-4E87-9EAE-EBDC28D24C12}"/>
              </a:ext>
            </a:extLst>
          </p:cNvPr>
          <p:cNvSpPr>
            <a:spLocks noGrp="1"/>
          </p:cNvSpPr>
          <p:nvPr>
            <p:ph type="body" sz="half" idx="2"/>
          </p:nvPr>
        </p:nvSpPr>
        <p:spPr>
          <a:xfrm>
            <a:off x="341744" y="2188024"/>
            <a:ext cx="5634183" cy="4247186"/>
          </a:xfrm>
        </p:spPr>
        <p:txBody>
          <a:bodyPr rtlCol="0"/>
          <a:lstStyle/>
          <a:p>
            <a:r>
              <a:rPr lang="ru-RU" sz="2000" dirty="0" err="1">
                <a:solidFill>
                  <a:schemeClr val="tx1"/>
                </a:solidFill>
                <a:latin typeface="Cambria" panose="02040503050406030204" pitchFamily="18" charset="0"/>
                <a:ea typeface="Cambria" panose="02040503050406030204" pitchFamily="18" charset="0"/>
                <a:cs typeface="Arial" panose="020B0604020202020204" pitchFamily="34" charset="0"/>
              </a:rPr>
              <a:t>Розсіювання</a:t>
            </a:r>
            <a:r>
              <a:rPr lang="ru-RU" sz="20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ru-RU" sz="2000" dirty="0" err="1">
                <a:solidFill>
                  <a:schemeClr val="tx1"/>
                </a:solidFill>
                <a:latin typeface="Cambria" panose="02040503050406030204" pitchFamily="18" charset="0"/>
                <a:ea typeface="Cambria" panose="02040503050406030204" pitchFamily="18" charset="0"/>
                <a:cs typeface="Arial" panose="020B0604020202020204" pitchFamily="34" charset="0"/>
              </a:rPr>
              <a:t>світла</a:t>
            </a:r>
            <a:r>
              <a:rPr lang="ru-RU" sz="2000" dirty="0">
                <a:solidFill>
                  <a:schemeClr val="tx1"/>
                </a:solidFill>
                <a:latin typeface="Cambria" panose="02040503050406030204" pitchFamily="18" charset="0"/>
                <a:ea typeface="Cambria" panose="02040503050406030204" pitchFamily="18" charset="0"/>
                <a:cs typeface="Arial" panose="020B0604020202020204" pitchFamily="34" charset="0"/>
              </a:rPr>
              <a:t> на </a:t>
            </a:r>
            <a:r>
              <a:rPr lang="ru-RU" sz="2000" dirty="0" err="1">
                <a:solidFill>
                  <a:schemeClr val="tx1"/>
                </a:solidFill>
                <a:latin typeface="Cambria" panose="02040503050406030204" pitchFamily="18" charset="0"/>
                <a:ea typeface="Cambria" panose="02040503050406030204" pitchFamily="18" charset="0"/>
                <a:cs typeface="Arial" panose="020B0604020202020204" pitchFamily="34" charset="0"/>
              </a:rPr>
              <a:t>поверхнях</a:t>
            </a:r>
            <a:r>
              <a:rPr lang="ru-RU" sz="20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ru-RU" sz="2000" dirty="0" err="1">
                <a:solidFill>
                  <a:schemeClr val="tx1"/>
                </a:solidFill>
                <a:latin typeface="Cambria" panose="02040503050406030204" pitchFamily="18" charset="0"/>
                <a:ea typeface="Cambria" panose="02040503050406030204" pitchFamily="18" charset="0"/>
                <a:cs typeface="Arial" panose="020B0604020202020204" pitchFamily="34" charset="0"/>
              </a:rPr>
              <a:t>що</a:t>
            </a:r>
            <a:r>
              <a:rPr lang="ru-RU" sz="20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ru-RU" sz="2000" dirty="0" err="1">
                <a:solidFill>
                  <a:schemeClr val="tx1"/>
                </a:solidFill>
                <a:latin typeface="Cambria" panose="02040503050406030204" pitchFamily="18" charset="0"/>
                <a:ea typeface="Cambria" panose="02040503050406030204" pitchFamily="18" charset="0"/>
                <a:cs typeface="Arial" panose="020B0604020202020204" pitchFamily="34" charset="0"/>
              </a:rPr>
              <a:t>складаються</a:t>
            </a:r>
            <a:r>
              <a:rPr lang="ru-RU" sz="2000" dirty="0">
                <a:solidFill>
                  <a:schemeClr val="tx1"/>
                </a:solidFill>
                <a:latin typeface="Cambria" panose="02040503050406030204" pitchFamily="18" charset="0"/>
                <a:ea typeface="Cambria" panose="02040503050406030204" pitchFamily="18" charset="0"/>
                <a:cs typeface="Arial" panose="020B0604020202020204" pitchFamily="34" charset="0"/>
              </a:rPr>
              <a:t> з </a:t>
            </a:r>
            <a:r>
              <a:rPr lang="ru-RU" sz="2000" dirty="0" err="1">
                <a:solidFill>
                  <a:schemeClr val="tx1"/>
                </a:solidFill>
                <a:latin typeface="Cambria" panose="02040503050406030204" pitchFamily="18" charset="0"/>
                <a:ea typeface="Cambria" panose="02040503050406030204" pitchFamily="18" charset="0"/>
                <a:cs typeface="Arial" panose="020B0604020202020204" pitchFamily="34" charset="0"/>
              </a:rPr>
              <a:t>частинок</a:t>
            </a:r>
            <a:r>
              <a:rPr lang="ru-RU" sz="2000" dirty="0">
                <a:solidFill>
                  <a:schemeClr val="tx1"/>
                </a:solidFill>
                <a:latin typeface="Cambria" panose="02040503050406030204" pitchFamily="18" charset="0"/>
                <a:ea typeface="Cambria" panose="02040503050406030204" pitchFamily="18" charset="0"/>
                <a:cs typeface="Arial" panose="020B0604020202020204" pitchFamily="34" charset="0"/>
              </a:rPr>
              <a:t> Максвелла</a:t>
            </a:r>
            <a:r>
              <a:rPr lang="uk-UA" sz="2000"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uk-UA" sz="2000" dirty="0">
                <a:solidFill>
                  <a:schemeClr val="tx1"/>
                </a:solidFill>
                <a:effectLst/>
                <a:latin typeface="Cambria" panose="02040503050406030204" pitchFamily="18" charset="0"/>
                <a:ea typeface="Cambria" panose="02040503050406030204" pitchFamily="18" charset="0"/>
              </a:rPr>
              <a:t>–</a:t>
            </a:r>
            <a:r>
              <a:rPr lang="uk-UA" sz="2000" dirty="0">
                <a:solidFill>
                  <a:schemeClr val="tx1"/>
                </a:solidFill>
                <a:latin typeface="Cambria" panose="02040503050406030204" pitchFamily="18" charset="0"/>
                <a:ea typeface="Cambria" panose="02040503050406030204" pitchFamily="18" charset="0"/>
                <a:cs typeface="Arial" panose="020B0604020202020204" pitchFamily="34" charset="0"/>
              </a:rPr>
              <a:t>  </a:t>
            </a:r>
          </a:p>
          <a:p>
            <a:pPr marL="0" indent="0">
              <a:buNone/>
            </a:pPr>
            <a:r>
              <a:rPr lang="uk-UA" sz="2000" b="1" dirty="0">
                <a:solidFill>
                  <a:schemeClr val="tx1"/>
                </a:solidFill>
                <a:latin typeface="Cambria" panose="02040503050406030204" pitchFamily="18" charset="0"/>
                <a:ea typeface="Cambria" panose="02040503050406030204" pitchFamily="18" charset="0"/>
                <a:cs typeface="Arial" panose="020B0604020202020204" pitchFamily="34" charset="0"/>
              </a:rPr>
              <a:t>     3 245 </a:t>
            </a:r>
            <a:r>
              <a:rPr lang="uk-UA" sz="2000" b="1" dirty="0" err="1">
                <a:solidFill>
                  <a:schemeClr val="tx1"/>
                </a:solidFill>
                <a:latin typeface="Cambria" panose="02040503050406030204" pitchFamily="18" charset="0"/>
                <a:ea typeface="Cambria" panose="02040503050406030204" pitchFamily="18" charset="0"/>
                <a:cs typeface="Arial" panose="020B0604020202020204" pitchFamily="34" charset="0"/>
              </a:rPr>
              <a:t>тис.грн</a:t>
            </a:r>
            <a:r>
              <a:rPr lang="uk-UA" sz="2000" b="1" dirty="0">
                <a:solidFill>
                  <a:schemeClr val="tx1"/>
                </a:solidFill>
                <a:latin typeface="Cambria" panose="02040503050406030204" pitchFamily="18" charset="0"/>
                <a:ea typeface="Cambria" panose="02040503050406030204" pitchFamily="18" charset="0"/>
                <a:cs typeface="Arial" panose="020B0604020202020204" pitchFamily="34" charset="0"/>
              </a:rPr>
              <a:t>.</a:t>
            </a:r>
          </a:p>
          <a:p>
            <a:pPr>
              <a:spcBef>
                <a:spcPts val="600"/>
              </a:spcBef>
              <a:spcAft>
                <a:spcPts val="0"/>
              </a:spcAft>
            </a:pPr>
            <a:r>
              <a:rPr lang="uk-UA" sz="2000" dirty="0">
                <a:solidFill>
                  <a:schemeClr val="tx1"/>
                </a:solidFill>
                <a:effectLst/>
                <a:latin typeface="Cambria" panose="02040503050406030204" pitchFamily="18" charset="0"/>
                <a:ea typeface="Cambria" panose="02040503050406030204" pitchFamily="18" charset="0"/>
              </a:rPr>
              <a:t>Металеві астероїди: пошук батьківських тіл залізних метеоритів, джерел позаземних ресурсів – </a:t>
            </a:r>
            <a:r>
              <a:rPr lang="uk-UA" sz="2000" b="1" dirty="0">
                <a:solidFill>
                  <a:schemeClr val="tx1"/>
                </a:solidFill>
                <a:effectLst/>
                <a:latin typeface="Cambria" panose="02040503050406030204" pitchFamily="18" charset="0"/>
                <a:ea typeface="Cambria" panose="02040503050406030204" pitchFamily="18" charset="0"/>
              </a:rPr>
              <a:t>6 694 </a:t>
            </a:r>
            <a:r>
              <a:rPr lang="uk-UA" sz="2000" b="1" dirty="0" err="1">
                <a:solidFill>
                  <a:schemeClr val="tx1"/>
                </a:solidFill>
                <a:effectLst/>
                <a:latin typeface="Cambria" panose="02040503050406030204" pitchFamily="18" charset="0"/>
                <a:ea typeface="Cambria" panose="02040503050406030204" pitchFamily="18" charset="0"/>
              </a:rPr>
              <a:t>тис.грн</a:t>
            </a:r>
            <a:r>
              <a:rPr lang="uk-UA" sz="2000" b="1" dirty="0">
                <a:solidFill>
                  <a:schemeClr val="tx1"/>
                </a:solidFill>
                <a:effectLst/>
                <a:latin typeface="Cambria" panose="02040503050406030204" pitchFamily="18" charset="0"/>
                <a:ea typeface="Cambria" panose="02040503050406030204" pitchFamily="18" charset="0"/>
              </a:rPr>
              <a:t>.</a:t>
            </a:r>
          </a:p>
          <a:p>
            <a:pPr>
              <a:spcBef>
                <a:spcPts val="600"/>
              </a:spcBef>
              <a:spcAft>
                <a:spcPts val="0"/>
              </a:spcAft>
            </a:pPr>
            <a:r>
              <a:rPr lang="uk-UA" sz="2000" dirty="0">
                <a:solidFill>
                  <a:schemeClr val="tx1"/>
                </a:solidFill>
                <a:effectLst/>
                <a:latin typeface="Cambria" panose="02040503050406030204" pitchFamily="18" charset="0"/>
                <a:ea typeface="Cambria" panose="02040503050406030204" pitchFamily="18" charset="0"/>
              </a:rPr>
              <a:t>Формування навчальної вибірки активних </a:t>
            </a:r>
            <a:r>
              <a:rPr lang="uk-UA" sz="2000" dirty="0" err="1">
                <a:solidFill>
                  <a:schemeClr val="tx1"/>
                </a:solidFill>
                <a:effectLst/>
                <a:latin typeface="Cambria" panose="02040503050406030204" pitchFamily="18" charset="0"/>
                <a:ea typeface="Cambria" panose="02040503050406030204" pitchFamily="18" charset="0"/>
              </a:rPr>
              <a:t>ядер</a:t>
            </a:r>
            <a:r>
              <a:rPr lang="uk-UA" sz="2000" dirty="0">
                <a:solidFill>
                  <a:schemeClr val="tx1"/>
                </a:solidFill>
                <a:effectLst/>
                <a:latin typeface="Cambria" panose="02040503050406030204" pitchFamily="18" charset="0"/>
                <a:ea typeface="Cambria" panose="02040503050406030204" pitchFamily="18" charset="0"/>
              </a:rPr>
              <a:t> галактик (АЯГ) – </a:t>
            </a:r>
            <a:r>
              <a:rPr lang="uk-UA" sz="2000" b="1" dirty="0">
                <a:solidFill>
                  <a:schemeClr val="tx1"/>
                </a:solidFill>
                <a:effectLst/>
                <a:latin typeface="Cambria" panose="02040503050406030204" pitchFamily="18" charset="0"/>
                <a:ea typeface="Cambria" panose="02040503050406030204" pitchFamily="18" charset="0"/>
              </a:rPr>
              <a:t>292 тис. грн.</a:t>
            </a:r>
          </a:p>
          <a:p>
            <a:pPr>
              <a:spcBef>
                <a:spcPts val="600"/>
              </a:spcBef>
              <a:spcAft>
                <a:spcPts val="0"/>
              </a:spcAft>
            </a:pPr>
            <a:r>
              <a:rPr lang="uk-UA" sz="2000" dirty="0">
                <a:solidFill>
                  <a:schemeClr val="tx1"/>
                </a:solidFill>
                <a:effectLst/>
                <a:latin typeface="Cambria" panose="02040503050406030204" pitchFamily="18" charset="0"/>
                <a:ea typeface="Cambria" panose="02040503050406030204" pitchFamily="18" charset="0"/>
              </a:rPr>
              <a:t>Розробка штучних нейронних мереж для класифікації позагалактичних джерел-створення класифікаційної моделі</a:t>
            </a:r>
            <a:r>
              <a:rPr lang="uk-UA" sz="2000" dirty="0">
                <a:solidFill>
                  <a:schemeClr val="tx1"/>
                </a:solidFill>
                <a:latin typeface="Cambria" panose="02040503050406030204" pitchFamily="18" charset="0"/>
                <a:ea typeface="Cambria" panose="02040503050406030204" pitchFamily="18" charset="0"/>
              </a:rPr>
              <a:t> – </a:t>
            </a:r>
          </a:p>
          <a:p>
            <a:pPr marL="0" indent="0">
              <a:spcBef>
                <a:spcPts val="600"/>
              </a:spcBef>
              <a:spcAft>
                <a:spcPts val="0"/>
              </a:spcAft>
              <a:buNone/>
            </a:pPr>
            <a:r>
              <a:rPr lang="uk-UA" sz="2000" b="1" dirty="0">
                <a:solidFill>
                  <a:schemeClr val="tx1"/>
                </a:solidFill>
                <a:latin typeface="Cambria" panose="02040503050406030204" pitchFamily="18" charset="0"/>
                <a:ea typeface="Cambria" panose="02040503050406030204" pitchFamily="18" charset="0"/>
              </a:rPr>
              <a:t>     685 тис. грн.</a:t>
            </a:r>
            <a:endParaRPr lang="uk-UA" sz="2000" b="1" dirty="0">
              <a:solidFill>
                <a:schemeClr val="tx1"/>
              </a:solidFill>
              <a:effectLst/>
              <a:latin typeface="Cambria" panose="02040503050406030204" pitchFamily="18" charset="0"/>
              <a:ea typeface="Cambria" panose="02040503050406030204" pitchFamily="18" charset="0"/>
            </a:endParaRPr>
          </a:p>
          <a:p>
            <a:endParaRPr lang="uk-UA" sz="1800" dirty="0">
              <a:solidFill>
                <a:schemeClr val="tx1"/>
              </a:solidFill>
              <a:effectLst/>
              <a:latin typeface="Cambria" panose="02040503050406030204" pitchFamily="18" charset="0"/>
              <a:ea typeface="Cambria" panose="02040503050406030204" pitchFamily="18" charset="0"/>
            </a:endParaRPr>
          </a:p>
          <a:p>
            <a:endParaRPr lang="uk-UA"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sp>
        <p:nvSpPr>
          <p:cNvPr id="33" name="Объект 32">
            <a:extLst>
              <a:ext uri="{FF2B5EF4-FFF2-40B4-BE49-F238E27FC236}">
                <a16:creationId xmlns:a16="http://schemas.microsoft.com/office/drawing/2014/main" id="{D952927E-AEC4-40FF-ABBD-2A3BE13F3061}"/>
              </a:ext>
            </a:extLst>
          </p:cNvPr>
          <p:cNvSpPr>
            <a:spLocks noGrp="1"/>
          </p:cNvSpPr>
          <p:nvPr>
            <p:ph sz="quarter" idx="15"/>
          </p:nvPr>
        </p:nvSpPr>
        <p:spPr>
          <a:xfrm>
            <a:off x="6747295" y="5188236"/>
            <a:ext cx="4858459" cy="1126906"/>
          </a:xfrm>
        </p:spPr>
        <p:txBody>
          <a:bodyPr rtlCol="0"/>
          <a:lstStyle/>
          <a:p>
            <a:pPr rtl="0"/>
            <a:r>
              <a:rPr lang="ru-RU" sz="2000" b="1" dirty="0" err="1">
                <a:solidFill>
                  <a:schemeClr val="tx1"/>
                </a:solidFill>
                <a:latin typeface="Cambria" panose="02040503050406030204" pitchFamily="18" charset="0"/>
                <a:ea typeface="Cambria" panose="02040503050406030204" pitchFamily="18" charset="0"/>
              </a:rPr>
              <a:t>Керівники</a:t>
            </a:r>
            <a:r>
              <a:rPr lang="ru-RU" sz="2000" b="1" dirty="0">
                <a:solidFill>
                  <a:schemeClr val="tx1"/>
                </a:solidFill>
                <a:latin typeface="Cambria" panose="02040503050406030204" pitchFamily="18" charset="0"/>
                <a:ea typeface="Cambria" panose="02040503050406030204" pitchFamily="18" charset="0"/>
              </a:rPr>
              <a:t>:  </a:t>
            </a:r>
            <a:r>
              <a:rPr lang="ru-RU" sz="2000" b="1" dirty="0" err="1">
                <a:solidFill>
                  <a:schemeClr val="tx1"/>
                </a:solidFill>
                <a:latin typeface="Cambria" panose="02040503050406030204" pitchFamily="18" charset="0"/>
                <a:ea typeface="Cambria" panose="02040503050406030204" pitchFamily="18" charset="0"/>
              </a:rPr>
              <a:t>Кайдаш</a:t>
            </a:r>
            <a:r>
              <a:rPr lang="ru-RU" sz="2000" b="1" dirty="0">
                <a:solidFill>
                  <a:schemeClr val="tx1"/>
                </a:solidFill>
                <a:latin typeface="Cambria" panose="02040503050406030204" pitchFamily="18" charset="0"/>
                <a:ea typeface="Cambria" panose="02040503050406030204" pitchFamily="18" charset="0"/>
              </a:rPr>
              <a:t> В.Г., </a:t>
            </a:r>
          </a:p>
          <a:p>
            <a:pPr rtl="0">
              <a:lnSpc>
                <a:spcPct val="100000"/>
              </a:lnSpc>
              <a:spcBef>
                <a:spcPts val="0"/>
              </a:spcBef>
              <a:spcAft>
                <a:spcPts val="0"/>
              </a:spcAft>
            </a:pPr>
            <a:r>
              <a:rPr lang="ru-RU" sz="2000" b="1" dirty="0" err="1">
                <a:solidFill>
                  <a:schemeClr val="tx1"/>
                </a:solidFill>
                <a:latin typeface="Cambria" panose="02040503050406030204" pitchFamily="18" charset="0"/>
                <a:ea typeface="Cambria" panose="02040503050406030204" pitchFamily="18" charset="0"/>
              </a:rPr>
              <a:t>Бельська</a:t>
            </a:r>
            <a:r>
              <a:rPr lang="ru-RU" sz="2000" b="1" dirty="0">
                <a:solidFill>
                  <a:schemeClr val="tx1"/>
                </a:solidFill>
                <a:latin typeface="Cambria" panose="02040503050406030204" pitchFamily="18" charset="0"/>
                <a:ea typeface="Cambria" panose="02040503050406030204" pitchFamily="18" charset="0"/>
              </a:rPr>
              <a:t> І.М., </a:t>
            </a:r>
            <a:r>
              <a:rPr lang="ru-RU" sz="2000" b="1" dirty="0" err="1">
                <a:solidFill>
                  <a:schemeClr val="tx1"/>
                </a:solidFill>
                <a:latin typeface="Cambria" panose="02040503050406030204" pitchFamily="18" charset="0"/>
                <a:ea typeface="Cambria" panose="02040503050406030204" pitchFamily="18" charset="0"/>
              </a:rPr>
              <a:t>Ахмєтов</a:t>
            </a:r>
            <a:r>
              <a:rPr lang="ru-RU" sz="2000" b="1" dirty="0">
                <a:solidFill>
                  <a:schemeClr val="tx1"/>
                </a:solidFill>
                <a:latin typeface="Cambria" panose="02040503050406030204" pitchFamily="18" charset="0"/>
                <a:ea typeface="Cambria" panose="02040503050406030204" pitchFamily="18" charset="0"/>
              </a:rPr>
              <a:t> В.С.</a:t>
            </a:r>
          </a:p>
        </p:txBody>
      </p:sp>
      <p:sp>
        <p:nvSpPr>
          <p:cNvPr id="5" name="Заголовок 4">
            <a:extLst>
              <a:ext uri="{FF2B5EF4-FFF2-40B4-BE49-F238E27FC236}">
                <a16:creationId xmlns:a16="http://schemas.microsoft.com/office/drawing/2014/main" id="{F45C3FB3-AE2F-41D6-BB5D-19C78EBDE4FE}"/>
              </a:ext>
            </a:extLst>
          </p:cNvPr>
          <p:cNvSpPr>
            <a:spLocks noGrp="1"/>
          </p:cNvSpPr>
          <p:nvPr>
            <p:ph type="title"/>
          </p:nvPr>
        </p:nvSpPr>
        <p:spPr>
          <a:xfrm>
            <a:off x="499160" y="351403"/>
            <a:ext cx="5111418" cy="1428136"/>
          </a:xfrm>
        </p:spPr>
        <p:txBody>
          <a:bodyPr/>
          <a:lstStyle/>
          <a:p>
            <a:pPr>
              <a:lnSpc>
                <a:spcPct val="150000"/>
              </a:lnSpc>
            </a:pPr>
            <a:r>
              <a:rPr lang="ru-RU" sz="2600" b="1" dirty="0" err="1">
                <a:solidFill>
                  <a:schemeClr val="tx1"/>
                </a:solidFill>
                <a:latin typeface="Cambria" panose="02040503050406030204" pitchFamily="18" charset="0"/>
                <a:ea typeface="Cambria" panose="02040503050406030204" pitchFamily="18" charset="0"/>
                <a:cs typeface="Arial" panose="020B0604020202020204" pitchFamily="34" charset="0"/>
              </a:rPr>
              <a:t>Астрономія</a:t>
            </a:r>
            <a:r>
              <a:rPr lang="ru-RU" sz="26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ru-RU" sz="2600" b="1" dirty="0" err="1">
                <a:solidFill>
                  <a:schemeClr val="tx1"/>
                </a:solidFill>
                <a:latin typeface="Cambria" panose="02040503050406030204" pitchFamily="18" charset="0"/>
                <a:ea typeface="Cambria" panose="02040503050406030204" pitchFamily="18" charset="0"/>
                <a:cs typeface="Arial" panose="020B0604020202020204" pitchFamily="34" charset="0"/>
              </a:rPr>
              <a:t>Астрофізика</a:t>
            </a:r>
            <a:r>
              <a:rPr lang="ru-RU" sz="26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ru-RU" sz="2600" b="1" dirty="0" err="1">
                <a:solidFill>
                  <a:schemeClr val="tx1"/>
                </a:solidFill>
                <a:latin typeface="Cambria" panose="02040503050406030204" pitchFamily="18" charset="0"/>
                <a:ea typeface="Cambria" panose="02040503050406030204" pitchFamily="18" charset="0"/>
                <a:cs typeface="Arial" panose="020B0604020202020204" pitchFamily="34" charset="0"/>
              </a:rPr>
              <a:t>Радіоастрономія</a:t>
            </a:r>
            <a:endParaRPr lang="ru-RU" sz="2600" b="1"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20" name="Рисунок 19">
            <a:extLst>
              <a:ext uri="{FF2B5EF4-FFF2-40B4-BE49-F238E27FC236}">
                <a16:creationId xmlns:a16="http://schemas.microsoft.com/office/drawing/2014/main" id="{7961268F-F14C-4862-B9DA-FE08BFBB6EFC}"/>
              </a:ext>
            </a:extLst>
          </p:cNvPr>
          <p:cNvPicPr>
            <a:picLocks noChangeAspect="1"/>
          </p:cNvPicPr>
          <p:nvPr/>
        </p:nvPicPr>
        <p:blipFill rotWithShape="1">
          <a:blip r:embed="rId3"/>
          <a:srcRect l="1071" t="10316" r="5206" b="9593"/>
          <a:stretch/>
        </p:blipFill>
        <p:spPr>
          <a:xfrm>
            <a:off x="6747294" y="2158679"/>
            <a:ext cx="4945546" cy="1503606"/>
          </a:xfrm>
          <a:prstGeom prst="rect">
            <a:avLst/>
          </a:prstGeom>
        </p:spPr>
      </p:pic>
      <p:pic>
        <p:nvPicPr>
          <p:cNvPr id="18" name="Рисунок 7">
            <a:extLst>
              <a:ext uri="{FF2B5EF4-FFF2-40B4-BE49-F238E27FC236}">
                <a16:creationId xmlns:a16="http://schemas.microsoft.com/office/drawing/2014/main" id="{22810464-6711-4AEB-8968-86C6A0F063E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28002" y="3662285"/>
            <a:ext cx="2310643" cy="1525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Рисунок 18">
            <a:extLst>
              <a:ext uri="{FF2B5EF4-FFF2-40B4-BE49-F238E27FC236}">
                <a16:creationId xmlns:a16="http://schemas.microsoft.com/office/drawing/2014/main" id="{E36EA521-9033-48C7-9A15-7382DF59226A}"/>
              </a:ext>
            </a:extLst>
          </p:cNvPr>
          <p:cNvPicPr>
            <a:picLocks noChangeAspect="1"/>
          </p:cNvPicPr>
          <p:nvPr/>
        </p:nvPicPr>
        <p:blipFill rotWithShape="1">
          <a:blip r:embed="rId5">
            <a:extLst>
              <a:ext uri="{28A0092B-C50C-407E-A947-70E740481C1C}">
                <a14:useLocalDpi xmlns:a14="http://schemas.microsoft.com/office/drawing/2010/main" val="0"/>
              </a:ext>
            </a:extLst>
          </a:blip>
          <a:srcRect t="29167" b="25138"/>
          <a:stretch/>
        </p:blipFill>
        <p:spPr bwMode="auto">
          <a:xfrm>
            <a:off x="6747294" y="456014"/>
            <a:ext cx="4945546" cy="1694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a:extLst>
              <a:ext uri="{FF2B5EF4-FFF2-40B4-BE49-F238E27FC236}">
                <a16:creationId xmlns:a16="http://schemas.microsoft.com/office/drawing/2014/main" id="{9B7DD1A0-30C2-4964-9590-F9ED0740A0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38645" y="3658735"/>
            <a:ext cx="2654195" cy="1525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003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Объект 32">
            <a:extLst>
              <a:ext uri="{FF2B5EF4-FFF2-40B4-BE49-F238E27FC236}">
                <a16:creationId xmlns:a16="http://schemas.microsoft.com/office/drawing/2014/main" id="{D952927E-AEC4-40FF-ABBD-2A3BE13F3061}"/>
              </a:ext>
            </a:extLst>
          </p:cNvPr>
          <p:cNvSpPr>
            <a:spLocks noGrp="1"/>
          </p:cNvSpPr>
          <p:nvPr>
            <p:ph sz="quarter" idx="15"/>
          </p:nvPr>
        </p:nvSpPr>
        <p:spPr>
          <a:xfrm>
            <a:off x="6747295" y="5188236"/>
            <a:ext cx="4858459" cy="1126906"/>
          </a:xfrm>
        </p:spPr>
        <p:txBody>
          <a:bodyPr rtlCol="0"/>
          <a:lstStyle/>
          <a:p>
            <a:r>
              <a:rPr lang="ru-RU" sz="2000" b="1" dirty="0" err="1">
                <a:solidFill>
                  <a:schemeClr val="tx1"/>
                </a:solidFill>
                <a:latin typeface="Cambria" panose="02040503050406030204" pitchFamily="18" charset="0"/>
                <a:ea typeface="Cambria" panose="02040503050406030204" pitchFamily="18" charset="0"/>
              </a:rPr>
              <a:t>Керівник</a:t>
            </a:r>
            <a:r>
              <a:rPr lang="ru-RU" sz="2000" b="1" dirty="0">
                <a:solidFill>
                  <a:schemeClr val="tx1"/>
                </a:solidFill>
                <a:latin typeface="Cambria" panose="02040503050406030204" pitchFamily="18" charset="0"/>
                <a:ea typeface="Cambria" panose="02040503050406030204" pitchFamily="18" charset="0"/>
              </a:rPr>
              <a:t>: </a:t>
            </a:r>
            <a:r>
              <a:rPr lang="ru-RU" sz="2000" b="1" dirty="0" err="1">
                <a:solidFill>
                  <a:schemeClr val="tx1"/>
                </a:solidFill>
                <a:latin typeface="Cambria" panose="02040503050406030204" pitchFamily="18" charset="0"/>
                <a:ea typeface="Cambria" panose="02040503050406030204" pitchFamily="18" charset="0"/>
              </a:rPr>
              <a:t>Рассомахін</a:t>
            </a:r>
            <a:r>
              <a:rPr lang="ru-RU" sz="2000" b="1" dirty="0">
                <a:solidFill>
                  <a:schemeClr val="tx1"/>
                </a:solidFill>
                <a:latin typeface="Cambria" panose="02040503050406030204" pitchFamily="18" charset="0"/>
                <a:ea typeface="Cambria" panose="02040503050406030204" pitchFamily="18" charset="0"/>
              </a:rPr>
              <a:t> С.Г.</a:t>
            </a:r>
          </a:p>
        </p:txBody>
      </p:sp>
      <p:sp>
        <p:nvSpPr>
          <p:cNvPr id="2" name="Текст 1"/>
          <p:cNvSpPr>
            <a:spLocks noGrp="1"/>
          </p:cNvSpPr>
          <p:nvPr>
            <p:ph type="body" sz="half" idx="2"/>
          </p:nvPr>
        </p:nvSpPr>
        <p:spPr>
          <a:xfrm>
            <a:off x="383821" y="2113935"/>
            <a:ext cx="5481269" cy="4247186"/>
          </a:xfrm>
        </p:spPr>
        <p:txBody>
          <a:bodyPr/>
          <a:lstStyle/>
          <a:p>
            <a:pPr marL="0" indent="0" algn="just">
              <a:buNone/>
            </a:pPr>
            <a:r>
              <a:rPr lang="uk-UA" altLang="ru-RU" b="1" dirty="0">
                <a:solidFill>
                  <a:schemeClr val="tx1"/>
                </a:solidFill>
                <a:latin typeface="Cambria" panose="02040503050406030204" pitchFamily="18" charset="0"/>
                <a:ea typeface="Cambria" panose="02040503050406030204" pitchFamily="18" charset="0"/>
                <a:cs typeface="Times New Roman" panose="02020603050405020304" pitchFamily="18" charset="0"/>
              </a:rPr>
              <a:t>Створено та випробувано </a:t>
            </a:r>
            <a:r>
              <a:rPr lang="uk-UA" altLang="ru-RU" dirty="0">
                <a:solidFill>
                  <a:schemeClr val="tx1"/>
                </a:solidFill>
                <a:latin typeface="Cambria" panose="02040503050406030204" pitchFamily="18" charset="0"/>
                <a:ea typeface="Cambria" panose="02040503050406030204" pitchFamily="18" charset="0"/>
                <a:cs typeface="Times New Roman" panose="02020603050405020304" pitchFamily="18" charset="0"/>
              </a:rPr>
              <a:t>нові класи систем сигналів та кодів для покращення питомої ефективності, скритності, </a:t>
            </a:r>
            <a:r>
              <a:rPr lang="uk-UA" altLang="ru-RU"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завадозахищеності</a:t>
            </a:r>
            <a:r>
              <a:rPr lang="uk-UA" altLang="ru-RU" dirty="0">
                <a:solidFill>
                  <a:schemeClr val="tx1"/>
                </a:solidFill>
                <a:latin typeface="Cambria" panose="02040503050406030204" pitchFamily="18" charset="0"/>
                <a:ea typeface="Cambria" panose="02040503050406030204" pitchFamily="18" charset="0"/>
                <a:cs typeface="Times New Roman" panose="02020603050405020304" pitchFamily="18" charset="0"/>
              </a:rPr>
              <a:t> та безпеки телекомунікаційних систем подвійного та критичного призначення. Підвищення безпеки держави в інформаційної сфері.</a:t>
            </a:r>
          </a:p>
          <a:p>
            <a:pPr marL="0" indent="0" algn="just">
              <a:buNone/>
            </a:pPr>
            <a:endParaRPr lang="uk-UA" altLang="ru-RU" b="1" u="sng"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0" indent="0" algn="just">
              <a:buNone/>
            </a:pPr>
            <a:r>
              <a:rPr lang="uk-UA" altLang="ru-RU" b="1" u="sng" dirty="0">
                <a:solidFill>
                  <a:schemeClr val="tx1"/>
                </a:solidFill>
                <a:latin typeface="Cambria" panose="02040503050406030204" pitchFamily="18" charset="0"/>
                <a:ea typeface="Cambria" panose="02040503050406030204" pitchFamily="18" charset="0"/>
                <a:cs typeface="Times New Roman" panose="02020603050405020304" pitchFamily="18" charset="0"/>
              </a:rPr>
              <a:t>Співпраця та впровадження</a:t>
            </a:r>
            <a:r>
              <a:rPr lang="uk-UA" altLang="ru-RU" u="sng"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a:p>
            <a:pPr marL="0" indent="0" algn="just">
              <a:buNone/>
            </a:pPr>
            <a:r>
              <a:rPr lang="uk-UA" altLang="ru-RU"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uk-UA" altLang="ru-RU" spc="-30" dirty="0">
                <a:solidFill>
                  <a:schemeClr val="tx1"/>
                </a:solidFill>
                <a:latin typeface="Cambria" panose="02040503050406030204" pitchFamily="18" charset="0"/>
                <a:ea typeface="Cambria" panose="02040503050406030204" pitchFamily="18" charset="0"/>
                <a:cs typeface="Times New Roman" panose="02020603050405020304" pitchFamily="18" charset="0"/>
              </a:rPr>
              <a:t>ДП КБ «</a:t>
            </a:r>
            <a:r>
              <a:rPr lang="uk-UA" altLang="ru-RU" spc="-3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Південне»,м</a:t>
            </a:r>
            <a:r>
              <a:rPr lang="uk-UA" altLang="ru-RU" spc="-30" dirty="0">
                <a:solidFill>
                  <a:schemeClr val="tx1"/>
                </a:solidFill>
                <a:latin typeface="Cambria" panose="02040503050406030204" pitchFamily="18" charset="0"/>
                <a:ea typeface="Cambria" panose="02040503050406030204" pitchFamily="18" charset="0"/>
                <a:cs typeface="Times New Roman" panose="02020603050405020304" pitchFamily="18" charset="0"/>
              </a:rPr>
              <a:t>. Дніпро; ЦКБ «Протон», </a:t>
            </a:r>
          </a:p>
          <a:p>
            <a:pPr marL="0" indent="0" algn="just">
              <a:buNone/>
            </a:pPr>
            <a:r>
              <a:rPr lang="uk-UA" altLang="ru-RU" spc="-30" dirty="0">
                <a:solidFill>
                  <a:schemeClr val="tx1"/>
                </a:solidFill>
                <a:latin typeface="Cambria" panose="02040503050406030204" pitchFamily="18" charset="0"/>
                <a:ea typeface="Cambria" panose="02040503050406030204" pitchFamily="18" charset="0"/>
                <a:cs typeface="Times New Roman" panose="02020603050405020304" pitchFamily="18" charset="0"/>
              </a:rPr>
              <a:t>м. Харків, «</a:t>
            </a:r>
            <a:r>
              <a:rPr lang="en-US" altLang="ru-RU" spc="-30" dirty="0">
                <a:solidFill>
                  <a:schemeClr val="tx1"/>
                </a:solidFill>
                <a:latin typeface="Cambria" panose="02040503050406030204" pitchFamily="18" charset="0"/>
                <a:ea typeface="Cambria" panose="02040503050406030204" pitchFamily="18" charset="0"/>
                <a:cs typeface="Times New Roman" panose="02020603050405020304" pitchFamily="18" charset="0"/>
              </a:rPr>
              <a:t>Samsung Electronics Ukraine Company», </a:t>
            </a:r>
            <a:endParaRPr lang="uk-UA" altLang="ru-RU" spc="-3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0" indent="0" algn="just">
              <a:buNone/>
            </a:pPr>
            <a:r>
              <a:rPr lang="uk-UA" altLang="ru-RU" spc="-30" dirty="0">
                <a:solidFill>
                  <a:schemeClr val="tx1"/>
                </a:solidFill>
                <a:latin typeface="Cambria" panose="02040503050406030204" pitchFamily="18" charset="0"/>
                <a:ea typeface="Cambria" panose="02040503050406030204" pitchFamily="18" charset="0"/>
                <a:cs typeface="Times New Roman" panose="02020603050405020304" pitchFamily="18" charset="0"/>
              </a:rPr>
              <a:t>м. Київ;  ТОВ «</a:t>
            </a:r>
            <a:r>
              <a:rPr lang="uk-UA" altLang="ru-RU" spc="-3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Трител</a:t>
            </a:r>
            <a:r>
              <a:rPr lang="uk-UA" altLang="ru-RU" spc="-30" dirty="0">
                <a:solidFill>
                  <a:schemeClr val="tx1"/>
                </a:solidFill>
                <a:latin typeface="Cambria" panose="02040503050406030204" pitchFamily="18" charset="0"/>
                <a:ea typeface="Cambria" panose="02040503050406030204" pitchFamily="18" charset="0"/>
                <a:cs typeface="Times New Roman" panose="02020603050405020304" pitchFamily="18" charset="0"/>
              </a:rPr>
              <a:t>», м. Київ; ТОВ «Новітні комунікаційні технології», м. Харків, ТОВ «Новел </a:t>
            </a:r>
            <a:r>
              <a:rPr lang="uk-UA" altLang="ru-RU" spc="-3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Проджектс</a:t>
            </a:r>
            <a:r>
              <a:rPr lang="uk-UA" altLang="ru-RU" spc="-3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uk-UA" altLang="ru-RU" spc="-3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Енд</a:t>
            </a:r>
            <a:r>
              <a:rPr lang="uk-UA" altLang="ru-RU" spc="-3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uk-UA" altLang="ru-RU" spc="-3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Солюшинс</a:t>
            </a:r>
            <a:r>
              <a:rPr lang="uk-UA" altLang="ru-RU" spc="-30" dirty="0">
                <a:solidFill>
                  <a:schemeClr val="tx1"/>
                </a:solidFill>
                <a:latin typeface="Cambria" panose="02040503050406030204" pitchFamily="18" charset="0"/>
                <a:ea typeface="Cambria" panose="02040503050406030204" pitchFamily="18" charset="0"/>
                <a:cs typeface="Times New Roman" panose="02020603050405020304" pitchFamily="18" charset="0"/>
              </a:rPr>
              <a:t>»,  м. Дніпро</a:t>
            </a:r>
            <a:r>
              <a:rPr lang="uk-UA" altLang="ru-RU"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endParaRPr lang="ru-RU" i="1" dirty="0">
              <a:solidFill>
                <a:schemeClr val="tx1"/>
              </a:solidFill>
              <a:latin typeface="Cambria" panose="02040503050406030204" pitchFamily="18" charset="0"/>
              <a:ea typeface="Cambria" panose="02040503050406030204" pitchFamily="18" charset="0"/>
              <a:cs typeface="Arial" charset="0"/>
            </a:endParaRPr>
          </a:p>
          <a:p>
            <a:pPr marL="0" indent="0" algn="just">
              <a:buNone/>
            </a:pPr>
            <a:endParaRPr lang="ru-RU" altLang="ru-RU"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0" indent="0" algn="ctr">
              <a:buNone/>
            </a:pPr>
            <a:r>
              <a:rPr lang="ru-RU" altLang="ru-RU" sz="2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Виконано</a:t>
            </a:r>
            <a:r>
              <a:rPr lang="ru-RU" altLang="ru-RU" sz="2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ru-RU" altLang="ru-RU" sz="2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госпдоговірних</a:t>
            </a:r>
            <a:r>
              <a:rPr lang="ru-RU" altLang="ru-RU" sz="2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ru-RU" altLang="ru-RU" sz="2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робіт</a:t>
            </a:r>
            <a:r>
              <a:rPr lang="ru-RU" altLang="ru-RU" sz="2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на суму </a:t>
            </a:r>
          </a:p>
          <a:p>
            <a:pPr marL="0" indent="0" algn="ctr">
              <a:buNone/>
            </a:pPr>
            <a:r>
              <a:rPr lang="ru-RU" altLang="ru-RU" sz="2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понад</a:t>
            </a:r>
            <a:r>
              <a:rPr lang="ru-RU" altLang="ru-RU" sz="2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4500 тис. грн.</a:t>
            </a:r>
          </a:p>
          <a:p>
            <a:pPr marL="0" indent="0" algn="just">
              <a:buNone/>
            </a:pPr>
            <a:endParaRPr lang="uk-UA" altLang="ru-RU"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0" indent="0" algn="just">
              <a:buNone/>
            </a:pPr>
            <a:r>
              <a:rPr lang="uk-UA" dirty="0">
                <a:solidFill>
                  <a:schemeClr val="tx1"/>
                </a:solidFill>
                <a:latin typeface="Cambria" panose="02040503050406030204" pitchFamily="18" charset="0"/>
                <a:ea typeface="Cambria" panose="02040503050406030204" pitchFamily="18" charset="0"/>
              </a:rPr>
              <a:t>.</a:t>
            </a:r>
            <a:endParaRPr lang="en-US" dirty="0">
              <a:solidFill>
                <a:schemeClr val="tx1"/>
              </a:solidFill>
              <a:latin typeface="Cambria" panose="02040503050406030204" pitchFamily="18" charset="0"/>
              <a:ea typeface="Cambria" panose="02040503050406030204" pitchFamily="18" charset="0"/>
            </a:endParaRPr>
          </a:p>
        </p:txBody>
      </p:sp>
      <p:sp>
        <p:nvSpPr>
          <p:cNvPr id="8" name="Прямоугольник 7"/>
          <p:cNvSpPr/>
          <p:nvPr/>
        </p:nvSpPr>
        <p:spPr>
          <a:xfrm>
            <a:off x="586246" y="322703"/>
            <a:ext cx="5148510" cy="1631216"/>
          </a:xfrm>
          <a:prstGeom prst="rect">
            <a:avLst/>
          </a:prstGeom>
        </p:spPr>
        <p:txBody>
          <a:bodyPr wrap="square">
            <a:spAutoFit/>
          </a:bodyPr>
          <a:lstStyle/>
          <a:p>
            <a:pPr algn="ctr"/>
            <a:r>
              <a:rPr lang="uk-UA" altLang="ru-RU" sz="2000" b="1" spc="-50" dirty="0">
                <a:latin typeface="Cambria" panose="02040503050406030204" pitchFamily="18" charset="0"/>
                <a:ea typeface="Cambria" panose="02040503050406030204" pitchFamily="18" charset="0"/>
                <a:cs typeface="Times New Roman" panose="02020603050405020304" pitchFamily="18" charset="0"/>
              </a:rPr>
              <a:t>«Розробка математичних моделей і методів синтезу, формування та обробки сигнально-кодових конструкцій для захищених телекомунікаційних систем подвійного призначення»</a:t>
            </a:r>
            <a:endParaRPr lang="en-US" sz="2000" dirty="0">
              <a:latin typeface="Cambria" panose="02040503050406030204" pitchFamily="18" charset="0"/>
              <a:ea typeface="Cambria" panose="02040503050406030204" pitchFamily="18" charset="0"/>
            </a:endParaRPr>
          </a:p>
        </p:txBody>
      </p:sp>
      <p:pic>
        <p:nvPicPr>
          <p:cNvPr id="10" name="Рисунок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7295" y="2840771"/>
            <a:ext cx="2560868" cy="234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9308163" y="556484"/>
            <a:ext cx="2297591" cy="463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6" descr="IPPToo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9317" y="556484"/>
            <a:ext cx="2558846" cy="231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7488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a:extLst>
              <a:ext uri="{FF2B5EF4-FFF2-40B4-BE49-F238E27FC236}">
                <a16:creationId xmlns:a16="http://schemas.microsoft.com/office/drawing/2014/main" id="{88A3B9A3-E4C7-4E87-9EAE-EBDC28D24C12}"/>
              </a:ext>
            </a:extLst>
          </p:cNvPr>
          <p:cNvSpPr>
            <a:spLocks noGrp="1"/>
          </p:cNvSpPr>
          <p:nvPr>
            <p:ph type="body" sz="half" idx="2"/>
          </p:nvPr>
        </p:nvSpPr>
        <p:spPr>
          <a:xfrm>
            <a:off x="182359" y="1947879"/>
            <a:ext cx="5775095" cy="4247186"/>
          </a:xfrm>
        </p:spPr>
        <p:txBody>
          <a:bodyPr rtlCol="0"/>
          <a:lstStyle/>
          <a:p>
            <a:r>
              <a:rPr lang="ru-RU" dirty="0">
                <a:solidFill>
                  <a:schemeClr val="tx1"/>
                </a:solidFill>
                <a:effectLst/>
                <a:latin typeface="Cambria" panose="02040503050406030204" pitchFamily="18" charset="0"/>
                <a:ea typeface="Cambria" panose="02040503050406030204" pitchFamily="18" charset="0"/>
              </a:rPr>
              <a:t>«</a:t>
            </a:r>
            <a:r>
              <a:rPr lang="ru-RU" dirty="0" err="1">
                <a:solidFill>
                  <a:schemeClr val="tx1"/>
                </a:solidFill>
                <a:effectLst/>
                <a:latin typeface="Cambria" panose="02040503050406030204" pitchFamily="18" charset="0"/>
                <a:ea typeface="Cambria" panose="02040503050406030204" pitchFamily="18" charset="0"/>
              </a:rPr>
              <a:t>Модифікація</a:t>
            </a:r>
            <a:r>
              <a:rPr lang="ru-RU" dirty="0">
                <a:solidFill>
                  <a:schemeClr val="tx1"/>
                </a:solidFill>
                <a:effectLst/>
                <a:latin typeface="Cambria" panose="02040503050406030204" pitchFamily="18" charset="0"/>
                <a:ea typeface="Cambria" panose="02040503050406030204" pitchFamily="18" charset="0"/>
              </a:rPr>
              <a:t> </a:t>
            </a:r>
            <a:r>
              <a:rPr lang="ru-RU" dirty="0" err="1">
                <a:solidFill>
                  <a:schemeClr val="tx1"/>
                </a:solidFill>
                <a:effectLst/>
                <a:latin typeface="Cambria" panose="02040503050406030204" pitchFamily="18" charset="0"/>
                <a:ea typeface="Cambria" panose="02040503050406030204" pitchFamily="18" charset="0"/>
              </a:rPr>
              <a:t>поверхні</a:t>
            </a:r>
            <a:r>
              <a:rPr lang="ru-RU" dirty="0">
                <a:solidFill>
                  <a:schemeClr val="tx1"/>
                </a:solidFill>
                <a:effectLst/>
                <a:latin typeface="Cambria" panose="02040503050406030204" pitchFamily="18" charset="0"/>
                <a:ea typeface="Cambria" panose="02040503050406030204" pitchFamily="18" charset="0"/>
              </a:rPr>
              <a:t> твердого </a:t>
            </a:r>
            <a:r>
              <a:rPr lang="ru-RU" dirty="0" err="1">
                <a:solidFill>
                  <a:schemeClr val="tx1"/>
                </a:solidFill>
                <a:effectLst/>
                <a:latin typeface="Cambria" panose="02040503050406030204" pitchFamily="18" charset="0"/>
                <a:ea typeface="Cambria" panose="02040503050406030204" pitchFamily="18" charset="0"/>
              </a:rPr>
              <a:t>тіла</a:t>
            </a:r>
            <a:r>
              <a:rPr lang="ru-RU" dirty="0">
                <a:solidFill>
                  <a:schemeClr val="tx1"/>
                </a:solidFill>
                <a:effectLst/>
                <a:latin typeface="Cambria" panose="02040503050406030204" pitchFamily="18" charset="0"/>
                <a:ea typeface="Cambria" panose="02040503050406030204" pitchFamily="18" charset="0"/>
              </a:rPr>
              <a:t> </a:t>
            </a:r>
            <a:r>
              <a:rPr lang="ru-RU" dirty="0" err="1">
                <a:solidFill>
                  <a:schemeClr val="tx1"/>
                </a:solidFill>
                <a:effectLst/>
                <a:latin typeface="Cambria" panose="02040503050406030204" pitchFamily="18" charset="0"/>
                <a:ea typeface="Cambria" panose="02040503050406030204" pitchFamily="18" charset="0"/>
              </a:rPr>
              <a:t>під</a:t>
            </a:r>
            <a:r>
              <a:rPr lang="ru-RU" dirty="0">
                <a:solidFill>
                  <a:schemeClr val="tx1"/>
                </a:solidFill>
                <a:effectLst/>
                <a:latin typeface="Cambria" panose="02040503050406030204" pitchFamily="18" charset="0"/>
                <a:ea typeface="Cambria" panose="02040503050406030204" pitchFamily="18" charset="0"/>
              </a:rPr>
              <a:t> </a:t>
            </a:r>
            <a:r>
              <a:rPr lang="ru-RU" dirty="0" err="1">
                <a:solidFill>
                  <a:schemeClr val="tx1"/>
                </a:solidFill>
                <a:effectLst/>
                <a:latin typeface="Cambria" panose="02040503050406030204" pitchFamily="18" charset="0"/>
                <a:ea typeface="Cambria" panose="02040503050406030204" pitchFamily="18" charset="0"/>
              </a:rPr>
              <a:t>дією</a:t>
            </a:r>
            <a:r>
              <a:rPr lang="ru-RU" dirty="0">
                <a:solidFill>
                  <a:schemeClr val="tx1"/>
                </a:solidFill>
                <a:effectLst/>
                <a:latin typeface="Cambria" panose="02040503050406030204" pitchFamily="18" charset="0"/>
                <a:ea typeface="Cambria" panose="02040503050406030204" pitchFamily="18" charset="0"/>
              </a:rPr>
              <a:t> </a:t>
            </a:r>
            <a:r>
              <a:rPr lang="ru-RU" dirty="0" err="1">
                <a:solidFill>
                  <a:schemeClr val="tx1"/>
                </a:solidFill>
                <a:effectLst/>
                <a:latin typeface="Cambria" panose="02040503050406030204" pitchFamily="18" charset="0"/>
                <a:ea typeface="Cambria" panose="02040503050406030204" pitchFamily="18" charset="0"/>
              </a:rPr>
              <a:t>плазми</a:t>
            </a:r>
            <a:r>
              <a:rPr lang="ru-RU" dirty="0">
                <a:solidFill>
                  <a:schemeClr val="tx1"/>
                </a:solidFill>
                <a:effectLst/>
                <a:latin typeface="Cambria" panose="02040503050406030204" pitchFamily="18" charset="0"/>
                <a:ea typeface="Cambria" panose="02040503050406030204" pitchFamily="18" charset="0"/>
              </a:rPr>
              <a:t> та </a:t>
            </a:r>
            <a:r>
              <a:rPr lang="ru-RU" dirty="0" err="1">
                <a:solidFill>
                  <a:schemeClr val="tx1"/>
                </a:solidFill>
                <a:effectLst/>
                <a:latin typeface="Cambria" panose="02040503050406030204" pitchFamily="18" charset="0"/>
                <a:ea typeface="Cambria" panose="02040503050406030204" pitchFamily="18" charset="0"/>
              </a:rPr>
              <a:t>пучків</a:t>
            </a:r>
            <a:r>
              <a:rPr lang="ru-RU" dirty="0">
                <a:solidFill>
                  <a:schemeClr val="tx1"/>
                </a:solidFill>
                <a:effectLst/>
                <a:latin typeface="Cambria" panose="02040503050406030204" pitchFamily="18" charset="0"/>
                <a:ea typeface="Cambria" panose="02040503050406030204" pitchFamily="18" charset="0"/>
              </a:rPr>
              <a:t> </a:t>
            </a:r>
            <a:r>
              <a:rPr lang="ru-RU" dirty="0" err="1">
                <a:solidFill>
                  <a:schemeClr val="tx1"/>
                </a:solidFill>
                <a:effectLst/>
                <a:latin typeface="Cambria" panose="02040503050406030204" pitchFamily="18" charset="0"/>
                <a:ea typeface="Cambria" panose="02040503050406030204" pitchFamily="18" charset="0"/>
              </a:rPr>
              <a:t>заряджених</a:t>
            </a:r>
            <a:r>
              <a:rPr lang="ru-RU" dirty="0">
                <a:solidFill>
                  <a:schemeClr val="tx1"/>
                </a:solidFill>
                <a:effectLst/>
                <a:latin typeface="Cambria" panose="02040503050406030204" pitchFamily="18" charset="0"/>
                <a:ea typeface="Cambria" panose="02040503050406030204" pitchFamily="18" charset="0"/>
              </a:rPr>
              <a:t> </a:t>
            </a:r>
            <a:r>
              <a:rPr lang="ru-RU" dirty="0" err="1">
                <a:solidFill>
                  <a:schemeClr val="tx1"/>
                </a:solidFill>
                <a:effectLst/>
                <a:latin typeface="Cambria" panose="02040503050406030204" pitchFamily="18" charset="0"/>
                <a:ea typeface="Cambria" panose="02040503050406030204" pitchFamily="18" charset="0"/>
              </a:rPr>
              <a:t>частинок</a:t>
            </a:r>
            <a:r>
              <a:rPr lang="ru-RU" dirty="0">
                <a:solidFill>
                  <a:schemeClr val="tx1"/>
                </a:solidFill>
                <a:effectLst/>
                <a:latin typeface="Cambria" panose="02040503050406030204" pitchFamily="18" charset="0"/>
                <a:ea typeface="Cambria" panose="02040503050406030204" pitchFamily="18" charset="0"/>
              </a:rPr>
              <a:t>» </a:t>
            </a:r>
            <a:r>
              <a:rPr lang="uk-UA" dirty="0">
                <a:solidFill>
                  <a:schemeClr val="tx1"/>
                </a:solidFill>
                <a:latin typeface="Cambria" panose="02040503050406030204" pitchFamily="18" charset="0"/>
                <a:ea typeface="Cambria" panose="02040503050406030204" pitchFamily="18" charset="0"/>
              </a:rPr>
              <a:t>– </a:t>
            </a:r>
          </a:p>
          <a:p>
            <a:pPr marL="0" indent="0">
              <a:buNone/>
            </a:pPr>
            <a:r>
              <a:rPr lang="uk-UA" b="1" dirty="0">
                <a:solidFill>
                  <a:schemeClr val="tx1"/>
                </a:solidFill>
                <a:latin typeface="Cambria" panose="02040503050406030204" pitchFamily="18" charset="0"/>
                <a:ea typeface="Cambria" panose="02040503050406030204" pitchFamily="18" charset="0"/>
              </a:rPr>
              <a:t>      5 252 тис. грн.</a:t>
            </a:r>
            <a:endParaRPr lang="ru-RU" b="1" dirty="0">
              <a:solidFill>
                <a:schemeClr val="tx1"/>
              </a:solidFill>
              <a:effectLst/>
              <a:latin typeface="Cambria" panose="02040503050406030204" pitchFamily="18" charset="0"/>
              <a:ea typeface="Cambria" panose="02040503050406030204" pitchFamily="18" charset="0"/>
            </a:endParaRPr>
          </a:p>
          <a:p>
            <a:pPr>
              <a:spcBef>
                <a:spcPts val="600"/>
              </a:spcBef>
              <a:spcAft>
                <a:spcPts val="0"/>
              </a:spcAft>
            </a:pPr>
            <a:r>
              <a:rPr lang="ru-RU" dirty="0">
                <a:solidFill>
                  <a:schemeClr val="tx1"/>
                </a:solidFill>
                <a:effectLst/>
                <a:latin typeface="Cambria" panose="02040503050406030204" pitchFamily="18" charset="0"/>
                <a:ea typeface="Cambria" panose="02040503050406030204" pitchFamily="18" charset="0"/>
              </a:rPr>
              <a:t>«</a:t>
            </a:r>
            <a:r>
              <a:rPr lang="ru-RU" dirty="0" err="1">
                <a:solidFill>
                  <a:schemeClr val="tx1"/>
                </a:solidFill>
                <a:effectLst/>
                <a:latin typeface="Cambria" panose="02040503050406030204" pitchFamily="18" charset="0"/>
                <a:ea typeface="Cambria" panose="02040503050406030204" pitchFamily="18" charset="0"/>
              </a:rPr>
              <a:t>Розробка</a:t>
            </a:r>
            <a:r>
              <a:rPr lang="ru-RU" dirty="0">
                <a:solidFill>
                  <a:schemeClr val="tx1"/>
                </a:solidFill>
                <a:effectLst/>
                <a:latin typeface="Cambria" panose="02040503050406030204" pitchFamily="18" charset="0"/>
                <a:ea typeface="Cambria" panose="02040503050406030204" pitchFamily="18" charset="0"/>
              </a:rPr>
              <a:t> та </a:t>
            </a:r>
            <a:r>
              <a:rPr lang="ru-RU" dirty="0" err="1">
                <a:solidFill>
                  <a:schemeClr val="tx1"/>
                </a:solidFill>
                <a:effectLst/>
                <a:latin typeface="Cambria" panose="02040503050406030204" pitchFamily="18" charset="0"/>
                <a:ea typeface="Cambria" panose="02040503050406030204" pitchFamily="18" charset="0"/>
              </a:rPr>
              <a:t>виготовлення</a:t>
            </a:r>
            <a:r>
              <a:rPr lang="ru-RU" dirty="0">
                <a:solidFill>
                  <a:schemeClr val="tx1"/>
                </a:solidFill>
                <a:effectLst/>
                <a:latin typeface="Cambria" panose="02040503050406030204" pitchFamily="18" charset="0"/>
                <a:ea typeface="Cambria" panose="02040503050406030204" pitchFamily="18" charset="0"/>
              </a:rPr>
              <a:t> </a:t>
            </a:r>
            <a:r>
              <a:rPr lang="ru-RU" dirty="0" err="1">
                <a:solidFill>
                  <a:schemeClr val="tx1"/>
                </a:solidFill>
                <a:effectLst/>
                <a:latin typeface="Cambria" panose="02040503050406030204" pitchFamily="18" charset="0"/>
                <a:ea typeface="Cambria" panose="02040503050406030204" pitchFamily="18" charset="0"/>
              </a:rPr>
              <a:t>пускових</a:t>
            </a:r>
            <a:r>
              <a:rPr lang="ru-RU" dirty="0">
                <a:solidFill>
                  <a:schemeClr val="tx1"/>
                </a:solidFill>
                <a:effectLst/>
                <a:latin typeface="Cambria" panose="02040503050406030204" pitchFamily="18" charset="0"/>
                <a:ea typeface="Cambria" panose="02040503050406030204" pitchFamily="18" charset="0"/>
              </a:rPr>
              <a:t> </a:t>
            </a:r>
            <a:r>
              <a:rPr lang="ru-RU" dirty="0" err="1">
                <a:solidFill>
                  <a:schemeClr val="tx1"/>
                </a:solidFill>
                <a:effectLst/>
                <a:latin typeface="Cambria" panose="02040503050406030204" pitchFamily="18" charset="0"/>
                <a:ea typeface="Cambria" panose="02040503050406030204" pitchFamily="18" charset="0"/>
              </a:rPr>
              <a:t>генераторів</a:t>
            </a:r>
            <a:r>
              <a:rPr lang="ru-RU" dirty="0">
                <a:solidFill>
                  <a:schemeClr val="tx1"/>
                </a:solidFill>
                <a:effectLst/>
                <a:latin typeface="Cambria" panose="02040503050406030204" pitchFamily="18" charset="0"/>
                <a:ea typeface="Cambria" panose="02040503050406030204" pitchFamily="18" charset="0"/>
              </a:rPr>
              <a:t> для </a:t>
            </a:r>
            <a:r>
              <a:rPr lang="ru-RU" dirty="0" err="1">
                <a:solidFill>
                  <a:schemeClr val="tx1"/>
                </a:solidFill>
                <a:effectLst/>
                <a:latin typeface="Cambria" panose="02040503050406030204" pitchFamily="18" charset="0"/>
                <a:ea typeface="Cambria" panose="02040503050406030204" pitchFamily="18" charset="0"/>
              </a:rPr>
              <a:t>високовольтних</a:t>
            </a:r>
            <a:r>
              <a:rPr lang="ru-RU" dirty="0">
                <a:solidFill>
                  <a:schemeClr val="tx1"/>
                </a:solidFill>
                <a:effectLst/>
                <a:latin typeface="Cambria" panose="02040503050406030204" pitchFamily="18" charset="0"/>
                <a:ea typeface="Cambria" panose="02040503050406030204" pitchFamily="18" charset="0"/>
              </a:rPr>
              <a:t> </a:t>
            </a:r>
            <a:r>
              <a:rPr lang="ru-RU" dirty="0" err="1">
                <a:solidFill>
                  <a:schemeClr val="tx1"/>
                </a:solidFill>
                <a:effectLst/>
                <a:latin typeface="Cambria" panose="02040503050406030204" pitchFamily="18" charset="0"/>
                <a:ea typeface="Cambria" panose="02040503050406030204" pitchFamily="18" charset="0"/>
              </a:rPr>
              <a:t>комутаторів</a:t>
            </a:r>
            <a:r>
              <a:rPr lang="ru-RU" dirty="0">
                <a:solidFill>
                  <a:schemeClr val="tx1"/>
                </a:solidFill>
                <a:effectLst/>
                <a:latin typeface="Cambria" panose="02040503050406030204" pitchFamily="18" charset="0"/>
                <a:ea typeface="Cambria" panose="02040503050406030204" pitchFamily="18" charset="0"/>
              </a:rPr>
              <a:t>» </a:t>
            </a:r>
            <a:r>
              <a:rPr lang="uk-UA" dirty="0">
                <a:solidFill>
                  <a:schemeClr val="tx1"/>
                </a:solidFill>
                <a:latin typeface="Cambria" panose="02040503050406030204" pitchFamily="18" charset="0"/>
                <a:ea typeface="Cambria" panose="02040503050406030204" pitchFamily="18" charset="0"/>
              </a:rPr>
              <a:t>–  </a:t>
            </a:r>
            <a:r>
              <a:rPr lang="uk-UA" b="1" dirty="0">
                <a:solidFill>
                  <a:schemeClr val="tx1"/>
                </a:solidFill>
                <a:latin typeface="Cambria" panose="02040503050406030204" pitchFamily="18" charset="0"/>
                <a:ea typeface="Cambria" panose="02040503050406030204" pitchFamily="18" charset="0"/>
              </a:rPr>
              <a:t>600 тис. грн.</a:t>
            </a:r>
          </a:p>
          <a:p>
            <a:r>
              <a:rPr lang="ru-RU" dirty="0">
                <a:solidFill>
                  <a:schemeClr val="tx1"/>
                </a:solidFill>
                <a:effectLst/>
                <a:latin typeface="Cambria" panose="02040503050406030204" pitchFamily="18" charset="0"/>
                <a:ea typeface="Cambria" panose="02040503050406030204" pitchFamily="18" charset="0"/>
              </a:rPr>
              <a:t>«</a:t>
            </a:r>
            <a:r>
              <a:rPr lang="ru-RU" dirty="0" err="1">
                <a:solidFill>
                  <a:schemeClr val="tx1"/>
                </a:solidFill>
                <a:effectLst/>
                <a:latin typeface="Cambria" panose="02040503050406030204" pitchFamily="18" charset="0"/>
                <a:ea typeface="Cambria" panose="02040503050406030204" pitchFamily="18" charset="0"/>
              </a:rPr>
              <a:t>Рівноважні</a:t>
            </a:r>
            <a:r>
              <a:rPr lang="ru-RU" dirty="0">
                <a:solidFill>
                  <a:schemeClr val="tx1"/>
                </a:solidFill>
                <a:effectLst/>
                <a:latin typeface="Cambria" panose="02040503050406030204" pitchFamily="18" charset="0"/>
                <a:ea typeface="Cambria" panose="02040503050406030204" pitchFamily="18" charset="0"/>
              </a:rPr>
              <a:t> </a:t>
            </a:r>
            <a:r>
              <a:rPr lang="ru-RU" dirty="0" err="1">
                <a:solidFill>
                  <a:schemeClr val="tx1"/>
                </a:solidFill>
                <a:effectLst/>
                <a:latin typeface="Cambria" panose="02040503050406030204" pitchFamily="18" charset="0"/>
                <a:ea typeface="Cambria" panose="02040503050406030204" pitchFamily="18" charset="0"/>
              </a:rPr>
              <a:t>фазові</a:t>
            </a:r>
            <a:r>
              <a:rPr lang="ru-RU" dirty="0">
                <a:solidFill>
                  <a:schemeClr val="tx1"/>
                </a:solidFill>
                <a:effectLst/>
                <a:latin typeface="Cambria" panose="02040503050406030204" pitchFamily="18" charset="0"/>
                <a:ea typeface="Cambria" panose="02040503050406030204" pitchFamily="18" charset="0"/>
              </a:rPr>
              <a:t> </a:t>
            </a:r>
            <a:r>
              <a:rPr lang="ru-RU" dirty="0" err="1">
                <a:solidFill>
                  <a:schemeClr val="tx1"/>
                </a:solidFill>
                <a:effectLst/>
                <a:latin typeface="Cambria" panose="02040503050406030204" pitchFamily="18" charset="0"/>
                <a:ea typeface="Cambria" panose="02040503050406030204" pitchFamily="18" charset="0"/>
              </a:rPr>
              <a:t>діаграми</a:t>
            </a:r>
            <a:r>
              <a:rPr lang="ru-RU" dirty="0">
                <a:solidFill>
                  <a:schemeClr val="tx1"/>
                </a:solidFill>
                <a:effectLst/>
                <a:latin typeface="Cambria" panose="02040503050406030204" pitchFamily="18" charset="0"/>
                <a:ea typeface="Cambria" panose="02040503050406030204" pitchFamily="18" charset="0"/>
              </a:rPr>
              <a:t> стану </a:t>
            </a:r>
            <a:r>
              <a:rPr lang="ru-RU" dirty="0" err="1">
                <a:solidFill>
                  <a:schemeClr val="tx1"/>
                </a:solidFill>
                <a:effectLst/>
                <a:latin typeface="Cambria" panose="02040503050406030204" pitchFamily="18" charset="0"/>
                <a:ea typeface="Cambria" panose="02040503050406030204" pitchFamily="18" charset="0"/>
              </a:rPr>
              <a:t>нанорозмірних</a:t>
            </a:r>
            <a:r>
              <a:rPr lang="ru-RU" dirty="0">
                <a:solidFill>
                  <a:schemeClr val="tx1"/>
                </a:solidFill>
                <a:effectLst/>
                <a:latin typeface="Cambria" panose="02040503050406030204" pitchFamily="18" charset="0"/>
                <a:ea typeface="Cambria" panose="02040503050406030204" pitchFamily="18" charset="0"/>
              </a:rPr>
              <a:t> систем» </a:t>
            </a:r>
            <a:r>
              <a:rPr lang="uk-UA" dirty="0">
                <a:solidFill>
                  <a:schemeClr val="tx1"/>
                </a:solidFill>
                <a:latin typeface="Cambria" panose="02040503050406030204" pitchFamily="18" charset="0"/>
                <a:ea typeface="Cambria" panose="02040503050406030204" pitchFamily="18" charset="0"/>
              </a:rPr>
              <a:t>– </a:t>
            </a:r>
            <a:r>
              <a:rPr lang="uk-UA" b="1" dirty="0">
                <a:solidFill>
                  <a:schemeClr val="tx1"/>
                </a:solidFill>
                <a:latin typeface="Cambria" panose="02040503050406030204" pitchFamily="18" charset="0"/>
                <a:ea typeface="Cambria" panose="02040503050406030204" pitchFamily="18" charset="0"/>
              </a:rPr>
              <a:t>100 тис. грн.</a:t>
            </a:r>
          </a:p>
          <a:p>
            <a:pPr>
              <a:spcBef>
                <a:spcPts val="600"/>
              </a:spcBef>
              <a:spcAft>
                <a:spcPts val="0"/>
              </a:spcAft>
            </a:pPr>
            <a:r>
              <a:rPr lang="ru-RU" spc="-50" dirty="0">
                <a:solidFill>
                  <a:schemeClr val="tx1"/>
                </a:solidFill>
                <a:effectLst/>
                <a:latin typeface="Cambria" panose="02040503050406030204" pitchFamily="18" charset="0"/>
                <a:ea typeface="Cambria" panose="02040503050406030204" pitchFamily="18" charset="0"/>
              </a:rPr>
              <a:t>«</a:t>
            </a:r>
            <a:r>
              <a:rPr lang="ru-RU" spc="-50" dirty="0" err="1">
                <a:solidFill>
                  <a:schemeClr val="tx1"/>
                </a:solidFill>
                <a:effectLst/>
                <a:latin typeface="Cambria" panose="02040503050406030204" pitchFamily="18" charset="0"/>
                <a:ea typeface="Cambria" panose="02040503050406030204" pitchFamily="18" charset="0"/>
              </a:rPr>
              <a:t>Розробка</a:t>
            </a:r>
            <a:r>
              <a:rPr lang="ru-RU" spc="-50" dirty="0">
                <a:solidFill>
                  <a:schemeClr val="tx1"/>
                </a:solidFill>
                <a:effectLst/>
                <a:latin typeface="Cambria" panose="02040503050406030204" pitchFamily="18" charset="0"/>
                <a:ea typeface="Cambria" panose="02040503050406030204" pitchFamily="18" charset="0"/>
              </a:rPr>
              <a:t> </a:t>
            </a:r>
            <a:r>
              <a:rPr lang="ru-RU" spc="-50" dirty="0" err="1">
                <a:solidFill>
                  <a:schemeClr val="tx1"/>
                </a:solidFill>
                <a:effectLst/>
                <a:latin typeface="Cambria" panose="02040503050406030204" pitchFamily="18" charset="0"/>
                <a:ea typeface="Cambria" panose="02040503050406030204" pitchFamily="18" charset="0"/>
              </a:rPr>
              <a:t>комбінованих</a:t>
            </a:r>
            <a:r>
              <a:rPr lang="ru-RU" spc="-50" dirty="0">
                <a:solidFill>
                  <a:schemeClr val="tx1"/>
                </a:solidFill>
                <a:effectLst/>
                <a:latin typeface="Cambria" panose="02040503050406030204" pitchFamily="18" charset="0"/>
                <a:ea typeface="Cambria" panose="02040503050406030204" pitchFamily="18" charset="0"/>
              </a:rPr>
              <a:t> </a:t>
            </a:r>
            <a:r>
              <a:rPr lang="ru-RU" spc="-50" dirty="0" err="1">
                <a:solidFill>
                  <a:schemeClr val="tx1"/>
                </a:solidFill>
                <a:effectLst/>
                <a:latin typeface="Cambria" panose="02040503050406030204" pitchFamily="18" charset="0"/>
                <a:ea typeface="Cambria" panose="02040503050406030204" pitchFamily="18" charset="0"/>
              </a:rPr>
              <a:t>нанопереносників</a:t>
            </a:r>
            <a:r>
              <a:rPr lang="ru-RU" spc="-50" dirty="0">
                <a:solidFill>
                  <a:schemeClr val="tx1"/>
                </a:solidFill>
                <a:effectLst/>
                <a:latin typeface="Cambria" panose="02040503050406030204" pitchFamily="18" charset="0"/>
                <a:ea typeface="Cambria" panose="02040503050406030204" pitchFamily="18" charset="0"/>
              </a:rPr>
              <a:t> </a:t>
            </a:r>
            <a:r>
              <a:rPr lang="ru-RU" spc="-50" dirty="0" err="1">
                <a:solidFill>
                  <a:schemeClr val="tx1"/>
                </a:solidFill>
                <a:effectLst/>
                <a:latin typeface="Cambria" panose="02040503050406030204" pitchFamily="18" charset="0"/>
                <a:ea typeface="Cambria" panose="02040503050406030204" pitchFamily="18" charset="0"/>
              </a:rPr>
              <a:t>лікарських</a:t>
            </a:r>
            <a:r>
              <a:rPr lang="ru-RU" spc="-50" dirty="0">
                <a:solidFill>
                  <a:schemeClr val="tx1"/>
                </a:solidFill>
                <a:effectLst/>
                <a:latin typeface="Cambria" panose="02040503050406030204" pitchFamily="18" charset="0"/>
                <a:ea typeface="Cambria" panose="02040503050406030204" pitchFamily="18" charset="0"/>
              </a:rPr>
              <a:t> (</a:t>
            </a:r>
            <a:r>
              <a:rPr lang="ru-RU" spc="-50" dirty="0" err="1">
                <a:solidFill>
                  <a:schemeClr val="tx1"/>
                </a:solidFill>
                <a:effectLst/>
                <a:latin typeface="Cambria" panose="02040503050406030204" pitchFamily="18" charset="0"/>
                <a:ea typeface="Cambria" panose="02040503050406030204" pitchFamily="18" charset="0"/>
              </a:rPr>
              <a:t>протипухлинних</a:t>
            </a:r>
            <a:r>
              <a:rPr lang="ru-RU" spc="-50" dirty="0">
                <a:solidFill>
                  <a:schemeClr val="tx1"/>
                </a:solidFill>
                <a:effectLst/>
                <a:latin typeface="Cambria" panose="02040503050406030204" pitchFamily="18" charset="0"/>
                <a:ea typeface="Cambria" panose="02040503050406030204" pitchFamily="18" charset="0"/>
              </a:rPr>
              <a:t>) </a:t>
            </a:r>
            <a:r>
              <a:rPr lang="ru-RU" spc="-50" dirty="0" err="1">
                <a:solidFill>
                  <a:schemeClr val="tx1"/>
                </a:solidFill>
                <a:effectLst/>
                <a:latin typeface="Cambria" panose="02040503050406030204" pitchFamily="18" charset="0"/>
                <a:ea typeface="Cambria" panose="02040503050406030204" pitchFamily="18" charset="0"/>
              </a:rPr>
              <a:t>препаратів</a:t>
            </a:r>
            <a:r>
              <a:rPr lang="ru-RU" spc="-50" dirty="0">
                <a:solidFill>
                  <a:schemeClr val="tx1"/>
                </a:solidFill>
                <a:effectLst/>
                <a:latin typeface="Cambria" panose="02040503050406030204" pitchFamily="18" charset="0"/>
                <a:ea typeface="Cambria" panose="02040503050406030204" pitchFamily="18" charset="0"/>
              </a:rPr>
              <a:t> на </a:t>
            </a:r>
            <a:r>
              <a:rPr lang="ru-RU" spc="-50" dirty="0" err="1">
                <a:solidFill>
                  <a:schemeClr val="tx1"/>
                </a:solidFill>
                <a:effectLst/>
                <a:latin typeface="Cambria" panose="02040503050406030204" pitchFamily="18" charset="0"/>
                <a:ea typeface="Cambria" panose="02040503050406030204" pitchFamily="18" charset="0"/>
              </a:rPr>
              <a:t>основі</a:t>
            </a:r>
            <a:r>
              <a:rPr lang="ru-RU" spc="-50" dirty="0">
                <a:solidFill>
                  <a:schemeClr val="tx1"/>
                </a:solidFill>
                <a:effectLst/>
                <a:latin typeface="Cambria" panose="02040503050406030204" pitchFamily="18" charset="0"/>
                <a:ea typeface="Cambria" panose="02040503050406030204" pitchFamily="18" charset="0"/>
              </a:rPr>
              <a:t> </a:t>
            </a:r>
            <a:r>
              <a:rPr lang="ru-RU" spc="-50" dirty="0" err="1">
                <a:solidFill>
                  <a:schemeClr val="tx1"/>
                </a:solidFill>
                <a:effectLst/>
                <a:latin typeface="Cambria" panose="02040503050406030204" pitchFamily="18" charset="0"/>
                <a:ea typeface="Cambria" panose="02040503050406030204" pitchFamily="18" charset="0"/>
              </a:rPr>
              <a:t>лдіпосом</a:t>
            </a:r>
            <a:r>
              <a:rPr lang="ru-RU" spc="-50" dirty="0">
                <a:solidFill>
                  <a:schemeClr val="tx1"/>
                </a:solidFill>
                <a:effectLst/>
                <a:latin typeface="Cambria" panose="02040503050406030204" pitchFamily="18" charset="0"/>
                <a:ea typeface="Cambria" panose="02040503050406030204" pitchFamily="18" charset="0"/>
              </a:rPr>
              <a:t> та </a:t>
            </a:r>
            <a:r>
              <a:rPr lang="ru-RU" spc="-50" dirty="0" err="1">
                <a:solidFill>
                  <a:schemeClr val="tx1"/>
                </a:solidFill>
                <a:effectLst/>
                <a:latin typeface="Cambria" panose="02040503050406030204" pitchFamily="18" charset="0"/>
                <a:ea typeface="Cambria" panose="02040503050406030204" pitchFamily="18" charset="0"/>
              </a:rPr>
              <a:t>білкових</a:t>
            </a:r>
            <a:r>
              <a:rPr lang="ru-RU" spc="-50" dirty="0">
                <a:solidFill>
                  <a:schemeClr val="tx1"/>
                </a:solidFill>
                <a:effectLst/>
                <a:latin typeface="Cambria" panose="02040503050406030204" pitchFamily="18" charset="0"/>
                <a:ea typeface="Cambria" panose="02040503050406030204" pitchFamily="18" charset="0"/>
              </a:rPr>
              <a:t> </a:t>
            </a:r>
            <a:r>
              <a:rPr lang="ru-RU" spc="-50" dirty="0" err="1">
                <a:solidFill>
                  <a:schemeClr val="tx1"/>
                </a:solidFill>
                <a:effectLst/>
                <a:latin typeface="Cambria" panose="02040503050406030204" pitchFamily="18" charset="0"/>
                <a:ea typeface="Cambria" panose="02040503050406030204" pitchFamily="18" charset="0"/>
              </a:rPr>
              <a:t>гідрогелів</a:t>
            </a:r>
            <a:r>
              <a:rPr lang="ru-RU" spc="-50" dirty="0">
                <a:solidFill>
                  <a:schemeClr val="tx1"/>
                </a:solidFill>
                <a:effectLst/>
                <a:latin typeface="Cambria" panose="02040503050406030204" pitchFamily="18" charset="0"/>
                <a:ea typeface="Cambria" panose="02040503050406030204" pitchFamily="18" charset="0"/>
              </a:rPr>
              <a:t>» – </a:t>
            </a:r>
            <a:r>
              <a:rPr lang="ru-RU" b="1" spc="-50" dirty="0">
                <a:solidFill>
                  <a:schemeClr val="tx1"/>
                </a:solidFill>
                <a:effectLst/>
                <a:latin typeface="Cambria" panose="02040503050406030204" pitchFamily="18" charset="0"/>
                <a:ea typeface="Cambria" panose="02040503050406030204" pitchFamily="18" charset="0"/>
              </a:rPr>
              <a:t>90 </a:t>
            </a:r>
            <a:r>
              <a:rPr lang="ru-RU" b="1" spc="-50" dirty="0" err="1">
                <a:solidFill>
                  <a:schemeClr val="tx1"/>
                </a:solidFill>
                <a:effectLst/>
                <a:latin typeface="Cambria" panose="02040503050406030204" pitchFamily="18" charset="0"/>
                <a:ea typeface="Cambria" panose="02040503050406030204" pitchFamily="18" charset="0"/>
              </a:rPr>
              <a:t>тис.грн</a:t>
            </a:r>
            <a:r>
              <a:rPr lang="ru-RU" b="1" spc="-50" dirty="0">
                <a:solidFill>
                  <a:schemeClr val="tx1"/>
                </a:solidFill>
                <a:effectLst/>
                <a:latin typeface="Cambria" panose="02040503050406030204" pitchFamily="18" charset="0"/>
                <a:ea typeface="Cambria" panose="02040503050406030204" pitchFamily="18" charset="0"/>
              </a:rPr>
              <a:t>.</a:t>
            </a:r>
          </a:p>
          <a:p>
            <a:pPr>
              <a:spcBef>
                <a:spcPts val="600"/>
              </a:spcBef>
              <a:spcAft>
                <a:spcPts val="0"/>
              </a:spcAft>
            </a:pPr>
            <a:r>
              <a:rPr lang="ru-RU" spc="-50" dirty="0">
                <a:solidFill>
                  <a:schemeClr val="tx1"/>
                </a:solidFill>
                <a:effectLst/>
                <a:latin typeface="Cambria" panose="02040503050406030204" pitchFamily="18" charset="0"/>
                <a:ea typeface="Cambria" panose="02040503050406030204" pitchFamily="18" charset="0"/>
              </a:rPr>
              <a:t>«</a:t>
            </a:r>
            <a:r>
              <a:rPr lang="ru-RU" spc="-50" dirty="0" err="1">
                <a:solidFill>
                  <a:schemeClr val="tx1"/>
                </a:solidFill>
                <a:effectLst/>
                <a:latin typeface="Cambria" panose="02040503050406030204" pitchFamily="18" charset="0"/>
                <a:ea typeface="Cambria" panose="02040503050406030204" pitchFamily="18" charset="0"/>
              </a:rPr>
              <a:t>Вплив</a:t>
            </a:r>
            <a:r>
              <a:rPr lang="ru-RU" spc="-50" dirty="0">
                <a:solidFill>
                  <a:schemeClr val="tx1"/>
                </a:solidFill>
                <a:effectLst/>
                <a:latin typeface="Cambria" panose="02040503050406030204" pitchFamily="18" charset="0"/>
                <a:ea typeface="Cambria" panose="02040503050406030204" pitchFamily="18" charset="0"/>
              </a:rPr>
              <a:t> </a:t>
            </a:r>
            <a:r>
              <a:rPr lang="ru-RU" spc="-50" dirty="0" err="1">
                <a:solidFill>
                  <a:schemeClr val="tx1"/>
                </a:solidFill>
                <a:effectLst/>
                <a:latin typeface="Cambria" panose="02040503050406030204" pitchFamily="18" charset="0"/>
                <a:ea typeface="Cambria" panose="02040503050406030204" pitchFamily="18" charset="0"/>
              </a:rPr>
              <a:t>опромінювання</a:t>
            </a:r>
            <a:r>
              <a:rPr lang="ru-RU" spc="-50" dirty="0">
                <a:solidFill>
                  <a:schemeClr val="tx1"/>
                </a:solidFill>
                <a:effectLst/>
                <a:latin typeface="Cambria" panose="02040503050406030204" pitchFamily="18" charset="0"/>
                <a:ea typeface="Cambria" panose="02040503050406030204" pitchFamily="18" charset="0"/>
              </a:rPr>
              <a:t> на </a:t>
            </a:r>
            <a:r>
              <a:rPr lang="ru-RU" spc="-50" dirty="0" err="1">
                <a:solidFill>
                  <a:schemeClr val="tx1"/>
                </a:solidFill>
                <a:effectLst/>
                <a:latin typeface="Cambria" panose="02040503050406030204" pitchFamily="18" charset="0"/>
                <a:ea typeface="Cambria" panose="02040503050406030204" pitchFamily="18" charset="0"/>
              </a:rPr>
              <a:t>мікромеханічні</a:t>
            </a:r>
            <a:r>
              <a:rPr lang="ru-RU" spc="-50" dirty="0">
                <a:solidFill>
                  <a:schemeClr val="tx1"/>
                </a:solidFill>
                <a:effectLst/>
                <a:latin typeface="Cambria" panose="02040503050406030204" pitchFamily="18" charset="0"/>
                <a:ea typeface="Cambria" panose="02040503050406030204" pitchFamily="18" charset="0"/>
              </a:rPr>
              <a:t> характеристики </a:t>
            </a:r>
            <a:r>
              <a:rPr lang="ru-RU" spc="-50" dirty="0" err="1">
                <a:solidFill>
                  <a:schemeClr val="tx1"/>
                </a:solidFill>
                <a:effectLst/>
                <a:latin typeface="Cambria" panose="02040503050406030204" pitchFamily="18" charset="0"/>
                <a:ea typeface="Cambria" panose="02040503050406030204" pitchFamily="18" charset="0"/>
              </a:rPr>
              <a:t>реакторної</a:t>
            </a:r>
            <a:r>
              <a:rPr lang="ru-RU" spc="-50" dirty="0">
                <a:solidFill>
                  <a:schemeClr val="tx1"/>
                </a:solidFill>
                <a:effectLst/>
                <a:latin typeface="Cambria" panose="02040503050406030204" pitchFamily="18" charset="0"/>
                <a:ea typeface="Cambria" panose="02040503050406030204" pitchFamily="18" charset="0"/>
              </a:rPr>
              <a:t> </a:t>
            </a:r>
            <a:r>
              <a:rPr lang="ru-RU" spc="-50" dirty="0" err="1">
                <a:solidFill>
                  <a:schemeClr val="tx1"/>
                </a:solidFill>
                <a:effectLst/>
                <a:latin typeface="Cambria" panose="02040503050406030204" pitchFamily="18" charset="0"/>
                <a:ea typeface="Cambria" panose="02040503050406030204" pitchFamily="18" charset="0"/>
              </a:rPr>
              <a:t>феритно-мартенситної</a:t>
            </a:r>
            <a:r>
              <a:rPr lang="ru-RU" spc="-50" dirty="0">
                <a:solidFill>
                  <a:schemeClr val="tx1"/>
                </a:solidFill>
                <a:effectLst/>
                <a:latin typeface="Cambria" panose="02040503050406030204" pitchFamily="18" charset="0"/>
                <a:ea typeface="Cambria" panose="02040503050406030204" pitchFamily="18" charset="0"/>
              </a:rPr>
              <a:t> </a:t>
            </a:r>
            <a:r>
              <a:rPr lang="ru-RU" spc="-50" dirty="0" err="1">
                <a:solidFill>
                  <a:schemeClr val="tx1"/>
                </a:solidFill>
                <a:effectLst/>
                <a:latin typeface="Cambria" panose="02040503050406030204" pitchFamily="18" charset="0"/>
                <a:ea typeface="Cambria" panose="02040503050406030204" pitchFamily="18" charset="0"/>
              </a:rPr>
              <a:t>сталі</a:t>
            </a:r>
            <a:r>
              <a:rPr lang="ru-RU" spc="-50" dirty="0">
                <a:solidFill>
                  <a:schemeClr val="tx1"/>
                </a:solidFill>
                <a:effectLst/>
                <a:latin typeface="Cambria" panose="02040503050406030204" pitchFamily="18" charset="0"/>
                <a:ea typeface="Cambria" panose="02040503050406030204" pitchFamily="18" charset="0"/>
              </a:rPr>
              <a:t> з </a:t>
            </a:r>
            <a:r>
              <a:rPr lang="ru-RU" spc="-50" dirty="0" err="1">
                <a:solidFill>
                  <a:schemeClr val="tx1"/>
                </a:solidFill>
                <a:effectLst/>
                <a:latin typeface="Cambria" panose="02040503050406030204" pitchFamily="18" charset="0"/>
                <a:ea typeface="Cambria" panose="02040503050406030204" pitchFamily="18" charset="0"/>
              </a:rPr>
              <a:t>різною</a:t>
            </a:r>
            <a:r>
              <a:rPr lang="ru-RU" spc="-50" dirty="0">
                <a:solidFill>
                  <a:schemeClr val="tx1"/>
                </a:solidFill>
                <a:effectLst/>
                <a:latin typeface="Cambria" panose="02040503050406030204" pitchFamily="18" charset="0"/>
                <a:ea typeface="Cambria" panose="02040503050406030204" pitchFamily="18" charset="0"/>
              </a:rPr>
              <a:t> </a:t>
            </a:r>
            <a:r>
              <a:rPr lang="ru-RU" spc="-50" dirty="0" err="1">
                <a:solidFill>
                  <a:schemeClr val="tx1"/>
                </a:solidFill>
                <a:effectLst/>
                <a:latin typeface="Cambria" panose="02040503050406030204" pitchFamily="18" charset="0"/>
                <a:ea typeface="Cambria" panose="02040503050406030204" pitchFamily="18" charset="0"/>
              </a:rPr>
              <a:t>мікроструктурою</a:t>
            </a:r>
            <a:r>
              <a:rPr lang="ru-RU" spc="-50" dirty="0">
                <a:solidFill>
                  <a:schemeClr val="tx1"/>
                </a:solidFill>
                <a:effectLst/>
                <a:latin typeface="Cambria" panose="02040503050406030204" pitchFamily="18" charset="0"/>
                <a:ea typeface="Cambria" panose="02040503050406030204" pitchFamily="18" charset="0"/>
              </a:rPr>
              <a:t>» – </a:t>
            </a:r>
            <a:r>
              <a:rPr lang="ru-RU" b="1" spc="-50" dirty="0">
                <a:solidFill>
                  <a:schemeClr val="tx1"/>
                </a:solidFill>
                <a:effectLst/>
                <a:latin typeface="Cambria" panose="02040503050406030204" pitchFamily="18" charset="0"/>
                <a:ea typeface="Cambria" panose="02040503050406030204" pitchFamily="18" charset="0"/>
              </a:rPr>
              <a:t>45 тис. грн.</a:t>
            </a:r>
            <a:endParaRPr lang="uk-UA" b="1" spc="-50" dirty="0">
              <a:solidFill>
                <a:schemeClr val="tx1"/>
              </a:solidFill>
              <a:effectLst/>
              <a:latin typeface="Cambria" panose="02040503050406030204" pitchFamily="18" charset="0"/>
              <a:ea typeface="Cambria" panose="02040503050406030204" pitchFamily="18" charset="0"/>
            </a:endParaRPr>
          </a:p>
          <a:p>
            <a:pPr>
              <a:spcBef>
                <a:spcPts val="600"/>
              </a:spcBef>
              <a:spcAft>
                <a:spcPts val="0"/>
              </a:spcAft>
            </a:pPr>
            <a:r>
              <a:rPr lang="ru-RU" dirty="0">
                <a:solidFill>
                  <a:schemeClr val="tx1"/>
                </a:solidFill>
                <a:effectLst/>
                <a:latin typeface="Cambria" panose="02040503050406030204" pitchFamily="18" charset="0"/>
                <a:ea typeface="Cambria" panose="02040503050406030204" pitchFamily="18" charset="0"/>
              </a:rPr>
              <a:t>«</a:t>
            </a:r>
            <a:r>
              <a:rPr lang="ru-RU" dirty="0" err="1">
                <a:solidFill>
                  <a:schemeClr val="tx1"/>
                </a:solidFill>
                <a:effectLst/>
                <a:latin typeface="Cambria" panose="02040503050406030204" pitchFamily="18" charset="0"/>
                <a:ea typeface="Cambria" panose="02040503050406030204" pitchFamily="18" charset="0"/>
              </a:rPr>
              <a:t>Вплив</a:t>
            </a:r>
            <a:r>
              <a:rPr lang="ru-RU" dirty="0">
                <a:solidFill>
                  <a:schemeClr val="tx1"/>
                </a:solidFill>
                <a:effectLst/>
                <a:latin typeface="Cambria" panose="02040503050406030204" pitchFamily="18" charset="0"/>
                <a:ea typeface="Cambria" panose="02040503050406030204" pitchFamily="18" charset="0"/>
              </a:rPr>
              <a:t> </a:t>
            </a:r>
            <a:r>
              <a:rPr lang="ru-RU" dirty="0" err="1">
                <a:solidFill>
                  <a:schemeClr val="tx1"/>
                </a:solidFill>
                <a:effectLst/>
                <a:latin typeface="Cambria" panose="02040503050406030204" pitchFamily="18" charset="0"/>
                <a:ea typeface="Cambria" panose="02040503050406030204" pitchFamily="18" charset="0"/>
              </a:rPr>
              <a:t>опромінювання</a:t>
            </a:r>
            <a:r>
              <a:rPr lang="ru-RU" dirty="0">
                <a:solidFill>
                  <a:schemeClr val="tx1"/>
                </a:solidFill>
                <a:effectLst/>
                <a:latin typeface="Cambria" panose="02040503050406030204" pitchFamily="18" charset="0"/>
                <a:ea typeface="Cambria" panose="02040503050406030204" pitchFamily="18" charset="0"/>
              </a:rPr>
              <a:t> на </a:t>
            </a:r>
            <a:r>
              <a:rPr lang="ru-RU" dirty="0" err="1">
                <a:solidFill>
                  <a:schemeClr val="tx1"/>
                </a:solidFill>
                <a:effectLst/>
                <a:latin typeface="Cambria" panose="02040503050406030204" pitchFamily="18" charset="0"/>
                <a:ea typeface="Cambria" panose="02040503050406030204" pitchFamily="18" charset="0"/>
              </a:rPr>
              <a:t>мікромеханічні</a:t>
            </a:r>
            <a:r>
              <a:rPr lang="ru-RU" dirty="0">
                <a:solidFill>
                  <a:schemeClr val="tx1"/>
                </a:solidFill>
                <a:effectLst/>
                <a:latin typeface="Cambria" panose="02040503050406030204" pitchFamily="18" charset="0"/>
                <a:ea typeface="Cambria" panose="02040503050406030204" pitchFamily="18" charset="0"/>
              </a:rPr>
              <a:t> характеристики </a:t>
            </a:r>
            <a:r>
              <a:rPr lang="ru-RU" dirty="0" err="1">
                <a:solidFill>
                  <a:schemeClr val="tx1"/>
                </a:solidFill>
                <a:effectLst/>
                <a:latin typeface="Cambria" panose="02040503050406030204" pitchFamily="18" charset="0"/>
                <a:ea typeface="Cambria" panose="02040503050406030204" pitchFamily="18" charset="0"/>
              </a:rPr>
              <a:t>багатокомпонентного</a:t>
            </a:r>
            <a:r>
              <a:rPr lang="ru-RU" dirty="0">
                <a:solidFill>
                  <a:schemeClr val="tx1"/>
                </a:solidFill>
                <a:effectLst/>
                <a:latin typeface="Cambria" panose="02040503050406030204" pitchFamily="18" charset="0"/>
                <a:ea typeface="Cambria" panose="02040503050406030204" pitchFamily="18" charset="0"/>
              </a:rPr>
              <a:t> сплаву» </a:t>
            </a:r>
            <a:r>
              <a:rPr lang="ru-RU" spc="-50" dirty="0">
                <a:solidFill>
                  <a:schemeClr val="tx1"/>
                </a:solidFill>
                <a:effectLst/>
                <a:latin typeface="Cambria" panose="02040503050406030204" pitchFamily="18" charset="0"/>
                <a:ea typeface="Cambria" panose="02040503050406030204" pitchFamily="18" charset="0"/>
              </a:rPr>
              <a:t>–</a:t>
            </a:r>
          </a:p>
          <a:p>
            <a:pPr marL="0" indent="0">
              <a:buNone/>
            </a:pPr>
            <a:r>
              <a:rPr lang="ru-RU" spc="-50" dirty="0">
                <a:solidFill>
                  <a:schemeClr val="tx1"/>
                </a:solidFill>
                <a:latin typeface="Cambria" panose="02040503050406030204" pitchFamily="18" charset="0"/>
                <a:ea typeface="Cambria" panose="02040503050406030204" pitchFamily="18" charset="0"/>
              </a:rPr>
              <a:t>   </a:t>
            </a:r>
            <a:r>
              <a:rPr lang="ru-RU" spc="-50" dirty="0">
                <a:solidFill>
                  <a:schemeClr val="tx1"/>
                </a:solidFill>
                <a:effectLst/>
                <a:latin typeface="Cambria" panose="02040503050406030204" pitchFamily="18" charset="0"/>
                <a:ea typeface="Cambria" panose="02040503050406030204" pitchFamily="18" charset="0"/>
              </a:rPr>
              <a:t> </a:t>
            </a:r>
            <a:r>
              <a:rPr lang="ru-RU" b="1" spc="-50" dirty="0">
                <a:solidFill>
                  <a:schemeClr val="tx1"/>
                </a:solidFill>
                <a:effectLst/>
                <a:latin typeface="Cambria" panose="02040503050406030204" pitchFamily="18" charset="0"/>
                <a:ea typeface="Cambria" panose="02040503050406030204" pitchFamily="18" charset="0"/>
              </a:rPr>
              <a:t>40 тис. грн.</a:t>
            </a:r>
            <a:r>
              <a:rPr lang="ru-RU" b="1" dirty="0">
                <a:solidFill>
                  <a:schemeClr val="tx1"/>
                </a:solidFill>
                <a:effectLst/>
                <a:latin typeface="Cambria" panose="02040503050406030204" pitchFamily="18" charset="0"/>
                <a:ea typeface="Cambria" panose="02040503050406030204" pitchFamily="18" charset="0"/>
              </a:rPr>
              <a:t> </a:t>
            </a:r>
            <a:endParaRPr lang="uk-UA" b="1" dirty="0">
              <a:solidFill>
                <a:schemeClr val="tx1"/>
              </a:solidFill>
              <a:effectLst/>
              <a:latin typeface="Cambria" panose="02040503050406030204" pitchFamily="18" charset="0"/>
              <a:ea typeface="Cambria" panose="02040503050406030204" pitchFamily="18" charset="0"/>
            </a:endParaRPr>
          </a:p>
        </p:txBody>
      </p:sp>
      <p:sp>
        <p:nvSpPr>
          <p:cNvPr id="33" name="Объект 32">
            <a:extLst>
              <a:ext uri="{FF2B5EF4-FFF2-40B4-BE49-F238E27FC236}">
                <a16:creationId xmlns:a16="http://schemas.microsoft.com/office/drawing/2014/main" id="{D952927E-AEC4-40FF-ABBD-2A3BE13F3061}"/>
              </a:ext>
            </a:extLst>
          </p:cNvPr>
          <p:cNvSpPr>
            <a:spLocks noGrp="1"/>
          </p:cNvSpPr>
          <p:nvPr>
            <p:ph sz="quarter" idx="15"/>
          </p:nvPr>
        </p:nvSpPr>
        <p:spPr>
          <a:xfrm>
            <a:off x="6747295" y="5188236"/>
            <a:ext cx="4858459" cy="1126906"/>
          </a:xfrm>
        </p:spPr>
        <p:txBody>
          <a:bodyPr rtlCol="0"/>
          <a:lstStyle/>
          <a:p>
            <a:r>
              <a:rPr lang="ru-RU" sz="2000" b="1" dirty="0" err="1">
                <a:solidFill>
                  <a:schemeClr val="tx1"/>
                </a:solidFill>
                <a:latin typeface="Cambria" panose="02040503050406030204" pitchFamily="18" charset="0"/>
                <a:ea typeface="Cambria" panose="02040503050406030204" pitchFamily="18" charset="0"/>
              </a:rPr>
              <a:t>Керівники</a:t>
            </a:r>
            <a:r>
              <a:rPr lang="ru-RU" sz="2000" b="1" dirty="0">
                <a:solidFill>
                  <a:schemeClr val="tx1"/>
                </a:solidFill>
                <a:latin typeface="Cambria" panose="02040503050406030204" pitchFamily="18" charset="0"/>
                <a:ea typeface="Cambria" panose="02040503050406030204" pitchFamily="18" charset="0"/>
              </a:rPr>
              <a:t>: </a:t>
            </a:r>
            <a:r>
              <a:rPr lang="ru-RU" sz="2000" b="1" dirty="0" err="1">
                <a:solidFill>
                  <a:schemeClr val="tx1"/>
                </a:solidFill>
                <a:latin typeface="Cambria" panose="02040503050406030204" pitchFamily="18" charset="0"/>
                <a:ea typeface="Cambria" panose="02040503050406030204" pitchFamily="18" charset="0"/>
              </a:rPr>
              <a:t>Гірка</a:t>
            </a:r>
            <a:r>
              <a:rPr lang="ru-RU" sz="2000" b="1" dirty="0">
                <a:solidFill>
                  <a:schemeClr val="tx1"/>
                </a:solidFill>
                <a:latin typeface="Cambria" panose="02040503050406030204" pitchFamily="18" charset="0"/>
                <a:ea typeface="Cambria" panose="02040503050406030204" pitchFamily="18" charset="0"/>
              </a:rPr>
              <a:t> І.О., </a:t>
            </a:r>
            <a:r>
              <a:rPr lang="ru-RU" sz="2000" b="1" dirty="0" err="1">
                <a:solidFill>
                  <a:schemeClr val="tx1"/>
                </a:solidFill>
                <a:latin typeface="Cambria" panose="02040503050406030204" pitchFamily="18" charset="0"/>
                <a:ea typeface="Cambria" panose="02040503050406030204" pitchFamily="18" charset="0"/>
              </a:rPr>
              <a:t>Щусь</a:t>
            </a:r>
            <a:r>
              <a:rPr lang="ru-RU" sz="2000" b="1" dirty="0">
                <a:solidFill>
                  <a:schemeClr val="tx1"/>
                </a:solidFill>
                <a:latin typeface="Cambria" panose="02040503050406030204" pitchFamily="18" charset="0"/>
                <a:ea typeface="Cambria" panose="02040503050406030204" pitchFamily="18" charset="0"/>
              </a:rPr>
              <a:t> О.П., </a:t>
            </a:r>
            <a:r>
              <a:rPr lang="ru-RU" sz="2000" b="1" dirty="0" err="1">
                <a:solidFill>
                  <a:schemeClr val="tx1"/>
                </a:solidFill>
                <a:latin typeface="Cambria" panose="02040503050406030204" pitchFamily="18" charset="0"/>
                <a:ea typeface="Cambria" panose="02040503050406030204" pitchFamily="18" charset="0"/>
              </a:rPr>
              <a:t>Береснєв</a:t>
            </a:r>
            <a:r>
              <a:rPr lang="ru-RU" sz="2000" b="1" dirty="0">
                <a:solidFill>
                  <a:schemeClr val="tx1"/>
                </a:solidFill>
                <a:latin typeface="Cambria" panose="02040503050406030204" pitchFamily="18" charset="0"/>
                <a:ea typeface="Cambria" panose="02040503050406030204" pitchFamily="18" charset="0"/>
              </a:rPr>
              <a:t> В.В., </a:t>
            </a:r>
            <a:r>
              <a:rPr lang="ru-RU" sz="2000" b="1" dirty="0" err="1">
                <a:solidFill>
                  <a:schemeClr val="tx1"/>
                </a:solidFill>
                <a:latin typeface="Cambria" panose="02040503050406030204" pitchFamily="18" charset="0"/>
                <a:ea typeface="Cambria" panose="02040503050406030204" pitchFamily="18" charset="0"/>
              </a:rPr>
              <a:t>Богатиренко</a:t>
            </a:r>
            <a:r>
              <a:rPr lang="ru-RU" sz="2000" b="1" dirty="0">
                <a:solidFill>
                  <a:schemeClr val="tx1"/>
                </a:solidFill>
                <a:latin typeface="Cambria" panose="02040503050406030204" pitchFamily="18" charset="0"/>
                <a:ea typeface="Cambria" panose="02040503050406030204" pitchFamily="18" charset="0"/>
              </a:rPr>
              <a:t> С.І.,  Трусова В.М., Литовченко С.В.</a:t>
            </a:r>
          </a:p>
        </p:txBody>
      </p:sp>
      <p:sp>
        <p:nvSpPr>
          <p:cNvPr id="5" name="Заголовок 4">
            <a:extLst>
              <a:ext uri="{FF2B5EF4-FFF2-40B4-BE49-F238E27FC236}">
                <a16:creationId xmlns:a16="http://schemas.microsoft.com/office/drawing/2014/main" id="{F45C3FB3-AE2F-41D6-BB5D-19C78EBDE4FE}"/>
              </a:ext>
            </a:extLst>
          </p:cNvPr>
          <p:cNvSpPr>
            <a:spLocks noGrp="1"/>
          </p:cNvSpPr>
          <p:nvPr>
            <p:ph type="title"/>
          </p:nvPr>
        </p:nvSpPr>
        <p:spPr>
          <a:xfrm>
            <a:off x="499160" y="351403"/>
            <a:ext cx="5111418" cy="1428136"/>
          </a:xfrm>
        </p:spPr>
        <p:txBody>
          <a:bodyPr/>
          <a:lstStyle/>
          <a:p>
            <a:pPr>
              <a:lnSpc>
                <a:spcPct val="100000"/>
              </a:lnSpc>
            </a:pPr>
            <a:r>
              <a:rPr lang="ru-RU" sz="2600" b="1" dirty="0" err="1">
                <a:solidFill>
                  <a:schemeClr val="tx1"/>
                </a:solidFill>
                <a:latin typeface="Cambria" panose="02040503050406030204" pitchFamily="18" charset="0"/>
                <a:ea typeface="Cambria" panose="02040503050406030204" pitchFamily="18" charset="0"/>
                <a:cs typeface="Arial" panose="020B0604020202020204" pitchFamily="34" charset="0"/>
              </a:rPr>
              <a:t>Дослідження</a:t>
            </a:r>
            <a:r>
              <a:rPr lang="ru-RU" sz="2600" b="1" dirty="0">
                <a:solidFill>
                  <a:schemeClr val="tx1"/>
                </a:solidFill>
                <a:latin typeface="Cambria" panose="02040503050406030204" pitchFamily="18" charset="0"/>
                <a:ea typeface="Cambria" panose="02040503050406030204" pitchFamily="18" charset="0"/>
                <a:cs typeface="Arial" panose="020B0604020202020204" pitchFamily="34" charset="0"/>
              </a:rPr>
              <a:t>  в </a:t>
            </a:r>
            <a:r>
              <a:rPr lang="ru-RU" sz="2600" b="1" dirty="0" err="1">
                <a:solidFill>
                  <a:schemeClr val="tx1"/>
                </a:solidFill>
                <a:latin typeface="Cambria" panose="02040503050406030204" pitchFamily="18" charset="0"/>
                <a:ea typeface="Cambria" panose="02040503050406030204" pitchFamily="18" charset="0"/>
                <a:cs typeface="Arial" panose="020B0604020202020204" pitchFamily="34" charset="0"/>
              </a:rPr>
              <a:t>галузі</a:t>
            </a:r>
            <a:r>
              <a:rPr lang="ru-RU" sz="26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ru-RU" sz="2600" b="1" dirty="0" err="1">
                <a:solidFill>
                  <a:schemeClr val="tx1"/>
                </a:solidFill>
                <a:latin typeface="Cambria" panose="02040503050406030204" pitchFamily="18" charset="0"/>
                <a:ea typeface="Cambria" panose="02040503050406030204" pitchFamily="18" charset="0"/>
                <a:cs typeface="Arial" panose="020B0604020202020204" pitchFamily="34" charset="0"/>
              </a:rPr>
              <a:t>фізики</a:t>
            </a:r>
            <a:r>
              <a:rPr lang="ru-RU" sz="26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ru-RU" sz="2600" b="1" dirty="0" err="1">
                <a:solidFill>
                  <a:schemeClr val="tx1"/>
                </a:solidFill>
                <a:latin typeface="Cambria" panose="02040503050406030204" pitchFamily="18" charset="0"/>
                <a:ea typeface="Cambria" panose="02040503050406030204" pitchFamily="18" charset="0"/>
                <a:cs typeface="Arial" panose="020B0604020202020204" pitchFamily="34" charset="0"/>
              </a:rPr>
              <a:t>плазми</a:t>
            </a:r>
            <a:r>
              <a:rPr lang="ru-RU" sz="2600" b="1" dirty="0">
                <a:solidFill>
                  <a:schemeClr val="tx1"/>
                </a:solidFill>
                <a:latin typeface="Cambria" panose="02040503050406030204" pitchFamily="18" charset="0"/>
                <a:ea typeface="Cambria" panose="02040503050406030204" pitchFamily="18" charset="0"/>
                <a:cs typeface="Arial" panose="020B0604020202020204" pitchFamily="34" charset="0"/>
              </a:rPr>
              <a:t> та </a:t>
            </a:r>
            <a:r>
              <a:rPr lang="ru-RU" sz="2600" b="1" dirty="0" err="1">
                <a:solidFill>
                  <a:schemeClr val="tx1"/>
                </a:solidFill>
                <a:latin typeface="Cambria" panose="02040503050406030204" pitchFamily="18" charset="0"/>
                <a:ea typeface="Cambria" panose="02040503050406030204" pitchFamily="18" charset="0"/>
                <a:cs typeface="Arial" panose="020B0604020202020204" pitchFamily="34" charset="0"/>
              </a:rPr>
              <a:t>керованого</a:t>
            </a:r>
            <a:r>
              <a:rPr lang="ru-RU" sz="2600" b="1" dirty="0">
                <a:solidFill>
                  <a:schemeClr val="tx1"/>
                </a:solidFill>
                <a:latin typeface="Cambria" panose="02040503050406030204" pitchFamily="18" charset="0"/>
                <a:ea typeface="Cambria" panose="02040503050406030204" pitchFamily="18" charset="0"/>
                <a:cs typeface="Arial" panose="020B0604020202020204" pitchFamily="34" charset="0"/>
              </a:rPr>
              <a:t> термоядерного синтезу.</a:t>
            </a:r>
            <a:br>
              <a:rPr lang="ru-RU" sz="2600" b="1" dirty="0">
                <a:solidFill>
                  <a:schemeClr val="tx1"/>
                </a:solidFill>
                <a:latin typeface="Cambria" panose="02040503050406030204" pitchFamily="18" charset="0"/>
                <a:ea typeface="Cambria" panose="02040503050406030204" pitchFamily="18" charset="0"/>
                <a:cs typeface="Arial" panose="020B0604020202020204" pitchFamily="34" charset="0"/>
              </a:rPr>
            </a:br>
            <a:r>
              <a:rPr lang="ru-RU" sz="2600" b="1" dirty="0" err="1">
                <a:solidFill>
                  <a:schemeClr val="tx1"/>
                </a:solidFill>
                <a:latin typeface="Cambria" panose="02040503050406030204" pitchFamily="18" charset="0"/>
                <a:ea typeface="Cambria" panose="02040503050406030204" pitchFamily="18" charset="0"/>
                <a:cs typeface="Arial" panose="020B0604020202020204" pitchFamily="34" charset="0"/>
              </a:rPr>
              <a:t>Новітні</a:t>
            </a:r>
            <a:r>
              <a:rPr lang="ru-RU" sz="26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ru-RU" sz="2600" b="1" dirty="0" err="1">
                <a:solidFill>
                  <a:schemeClr val="tx1"/>
                </a:solidFill>
                <a:latin typeface="Cambria" panose="02040503050406030204" pitchFamily="18" charset="0"/>
                <a:ea typeface="Cambria" panose="02040503050406030204" pitchFamily="18" charset="0"/>
                <a:cs typeface="Arial" panose="020B0604020202020204" pitchFamily="34" charset="0"/>
              </a:rPr>
              <a:t>наноматеріали</a:t>
            </a:r>
            <a:r>
              <a:rPr lang="ru-RU" sz="2600" b="1" dirty="0">
                <a:solidFill>
                  <a:schemeClr val="tx1"/>
                </a:solidFill>
                <a:latin typeface="Cambria" panose="02040503050406030204" pitchFamily="18" charset="0"/>
                <a:ea typeface="Cambria" panose="02040503050406030204" pitchFamily="18" charset="0"/>
                <a:cs typeface="Arial" panose="020B0604020202020204" pitchFamily="34" charset="0"/>
              </a:rPr>
              <a:t>.</a:t>
            </a:r>
          </a:p>
        </p:txBody>
      </p:sp>
      <p:sp>
        <p:nvSpPr>
          <p:cNvPr id="10" name="TextBox 9">
            <a:extLst>
              <a:ext uri="{FF2B5EF4-FFF2-40B4-BE49-F238E27FC236}">
                <a16:creationId xmlns:a16="http://schemas.microsoft.com/office/drawing/2014/main" id="{517DD441-5D22-41D8-9B47-D9ED9386F600}"/>
              </a:ext>
            </a:extLst>
          </p:cNvPr>
          <p:cNvSpPr txBox="1"/>
          <p:nvPr/>
        </p:nvSpPr>
        <p:spPr>
          <a:xfrm>
            <a:off x="6620815" y="465107"/>
            <a:ext cx="5111418" cy="4585871"/>
          </a:xfrm>
          <a:prstGeom prst="rect">
            <a:avLst/>
          </a:prstGeom>
          <a:solidFill>
            <a:schemeClr val="bg1"/>
          </a:solidFill>
        </p:spPr>
        <p:txBody>
          <a:bodyPr wrap="square">
            <a:spAutoFit/>
          </a:bodyPr>
          <a:lstStyle/>
          <a:p>
            <a:pPr marL="268288" indent="-268288">
              <a:buFont typeface="Arial" panose="020B0604020202020204" pitchFamily="34" charset="0"/>
              <a:buChar char="•"/>
            </a:pPr>
            <a:r>
              <a:rPr lang="uk-UA" sz="1700" dirty="0">
                <a:solidFill>
                  <a:srgbClr val="000000"/>
                </a:solidFill>
                <a:latin typeface="Cambria" panose="02040503050406030204" pitchFamily="18" charset="0"/>
                <a:ea typeface="Cambria" panose="02040503050406030204" pitchFamily="18" charset="0"/>
              </a:rPr>
              <a:t>Здійснення </a:t>
            </a:r>
            <a:r>
              <a:rPr lang="uk-UA" sz="1700" b="1" u="sng" dirty="0">
                <a:solidFill>
                  <a:srgbClr val="000000"/>
                </a:solidFill>
                <a:latin typeface="Cambria" panose="02040503050406030204" pitchFamily="18" charset="0"/>
                <a:ea typeface="Cambria" panose="02040503050406030204" pitchFamily="18" charset="0"/>
              </a:rPr>
              <a:t>освітньої діяльності </a:t>
            </a:r>
            <a:r>
              <a:rPr lang="uk-UA" sz="1700" dirty="0">
                <a:solidFill>
                  <a:srgbClr val="000000"/>
                </a:solidFill>
                <a:latin typeface="Cambria" panose="02040503050406030204" pitchFamily="18" charset="0"/>
                <a:ea typeface="Cambria" panose="02040503050406030204" pitchFamily="18" charset="0"/>
              </a:rPr>
              <a:t>в рамках </a:t>
            </a:r>
            <a:r>
              <a:rPr lang="uk-UA" sz="1700" b="1" dirty="0">
                <a:solidFill>
                  <a:srgbClr val="000000"/>
                </a:solidFill>
                <a:latin typeface="Cambria" panose="02040503050406030204" pitchFamily="18" charset="0"/>
                <a:ea typeface="Cambria" panose="02040503050406030204" pitchFamily="18" charset="0"/>
              </a:rPr>
              <a:t>програми консорціуму </a:t>
            </a:r>
            <a:r>
              <a:rPr lang="uk-UA" sz="2000" b="1" dirty="0" err="1">
                <a:solidFill>
                  <a:srgbClr val="1F497D"/>
                </a:solidFill>
                <a:latin typeface="Cambria" panose="02040503050406030204" pitchFamily="18" charset="0"/>
                <a:ea typeface="Cambria" panose="02040503050406030204" pitchFamily="18" charset="0"/>
              </a:rPr>
              <a:t>EUROfusion</a:t>
            </a:r>
            <a:r>
              <a:rPr lang="uk-UA" sz="1700" dirty="0">
                <a:solidFill>
                  <a:srgbClr val="000000"/>
                </a:solidFill>
                <a:latin typeface="Cambria" panose="02040503050406030204" pitchFamily="18" charset="0"/>
                <a:ea typeface="Cambria" panose="02040503050406030204" pitchFamily="18" charset="0"/>
              </a:rPr>
              <a:t> </a:t>
            </a:r>
            <a:r>
              <a:rPr lang="uk-UA" sz="1700" dirty="0">
                <a:latin typeface="Cambria" panose="02040503050406030204" pitchFamily="18" charset="0"/>
                <a:ea typeface="Cambria" panose="02040503050406030204" pitchFamily="18" charset="0"/>
              </a:rPr>
              <a:t>–</a:t>
            </a:r>
            <a:r>
              <a:rPr lang="uk-UA" sz="1700" dirty="0">
                <a:solidFill>
                  <a:srgbClr val="000000"/>
                </a:solidFill>
                <a:latin typeface="Cambria" panose="02040503050406030204" pitchFamily="18" charset="0"/>
                <a:ea typeface="Cambria" panose="02040503050406030204" pitchFamily="18" charset="0"/>
              </a:rPr>
              <a:t> </a:t>
            </a:r>
            <a:r>
              <a:rPr lang="uk-UA" sz="1700" b="1" dirty="0">
                <a:solidFill>
                  <a:srgbClr val="000000"/>
                </a:solidFill>
                <a:latin typeface="Cambria" panose="02040503050406030204" pitchFamily="18" charset="0"/>
                <a:ea typeface="Cambria" panose="02040503050406030204" pitchFamily="18" charset="0"/>
              </a:rPr>
              <a:t> </a:t>
            </a:r>
            <a:endParaRPr lang="en-US" sz="1700" b="1" dirty="0">
              <a:solidFill>
                <a:srgbClr val="000000"/>
              </a:solidFill>
              <a:latin typeface="Cambria" panose="02040503050406030204" pitchFamily="18" charset="0"/>
              <a:ea typeface="Cambria" panose="02040503050406030204" pitchFamily="18" charset="0"/>
            </a:endParaRPr>
          </a:p>
          <a:p>
            <a:r>
              <a:rPr lang="en-US" sz="1700" b="1" dirty="0">
                <a:solidFill>
                  <a:srgbClr val="000000"/>
                </a:solidFill>
                <a:latin typeface="Cambria" panose="02040503050406030204" pitchFamily="18" charset="0"/>
                <a:ea typeface="Cambria" panose="02040503050406030204" pitchFamily="18" charset="0"/>
              </a:rPr>
              <a:t>      </a:t>
            </a:r>
            <a:r>
              <a:rPr lang="uk-UA" sz="1700" b="1" dirty="0">
                <a:solidFill>
                  <a:srgbClr val="000000"/>
                </a:solidFill>
                <a:latin typeface="Cambria" panose="02040503050406030204" pitchFamily="18" charset="0"/>
                <a:ea typeface="Cambria" panose="02040503050406030204" pitchFamily="18" charset="0"/>
              </a:rPr>
              <a:t>409 тис. грн.</a:t>
            </a:r>
            <a:endParaRPr lang="en-US" sz="1700" b="1"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ru-RU" sz="1700" b="1" dirty="0" err="1">
                <a:latin typeface="Cambria" panose="02040503050406030204" pitchFamily="18" charset="0"/>
                <a:ea typeface="Cambria" panose="02040503050406030204" pitchFamily="18" charset="0"/>
              </a:rPr>
              <a:t>Партнерський</a:t>
            </a:r>
            <a:r>
              <a:rPr lang="ru-RU" sz="1700" b="1" dirty="0">
                <a:latin typeface="Cambria" panose="02040503050406030204" pitchFamily="18" charset="0"/>
                <a:ea typeface="Cambria" panose="02040503050406030204" pitchFamily="18" charset="0"/>
              </a:rPr>
              <a:t> </a:t>
            </a:r>
            <a:r>
              <a:rPr lang="ru-RU" sz="1700" b="1" dirty="0" err="1">
                <a:latin typeface="Cambria" panose="02040503050406030204" pitchFamily="18" charset="0"/>
                <a:ea typeface="Cambria" panose="02040503050406030204" pitchFamily="18" charset="0"/>
              </a:rPr>
              <a:t>проєкт</a:t>
            </a:r>
            <a:r>
              <a:rPr lang="ru-RU" sz="1700" b="1" dirty="0">
                <a:latin typeface="Cambria" panose="02040503050406030204" pitchFamily="18" charset="0"/>
                <a:ea typeface="Cambria" panose="02040503050406030204" pitchFamily="18" charset="0"/>
              </a:rPr>
              <a:t> УНТЦ </a:t>
            </a:r>
            <a:r>
              <a:rPr lang="uk-UA" sz="1700" dirty="0">
                <a:latin typeface="Cambria" panose="02040503050406030204" pitchFamily="18" charset="0"/>
                <a:ea typeface="Cambria" panose="02040503050406030204" pitchFamily="18" charset="0"/>
              </a:rPr>
              <a:t>«</a:t>
            </a:r>
            <a:r>
              <a:rPr lang="en-US" sz="1700" dirty="0">
                <a:latin typeface="Cambria" panose="02040503050406030204" pitchFamily="18" charset="0"/>
                <a:ea typeface="Cambria" panose="02040503050406030204" pitchFamily="18" charset="0"/>
              </a:rPr>
              <a:t>A first-principle approach for the design of new </a:t>
            </a:r>
            <a:r>
              <a:rPr lang="en-US" sz="1700" dirty="0" err="1">
                <a:latin typeface="Cambria" panose="02040503050406030204" pitchFamily="18" charset="0"/>
                <a:ea typeface="Cambria" panose="02040503050406030204" pitchFamily="18" charset="0"/>
              </a:rPr>
              <a:t>superhard</a:t>
            </a:r>
            <a:r>
              <a:rPr lang="uk-UA" sz="1700" dirty="0">
                <a:latin typeface="Cambria" panose="02040503050406030204" pitchFamily="18" charset="0"/>
                <a:ea typeface="Cambria" panose="02040503050406030204" pitchFamily="18" charset="0"/>
              </a:rPr>
              <a:t> </a:t>
            </a:r>
            <a:r>
              <a:rPr lang="en-US" sz="1700" dirty="0">
                <a:latin typeface="Cambria" panose="02040503050406030204" pitchFamily="18" charset="0"/>
                <a:ea typeface="Cambria" panose="02040503050406030204" pitchFamily="18" charset="0"/>
              </a:rPr>
              <a:t>nanocomposite coatings</a:t>
            </a:r>
            <a:r>
              <a:rPr lang="uk-UA" sz="1700" dirty="0">
                <a:latin typeface="Cambria" panose="02040503050406030204" pitchFamily="18" charset="0"/>
                <a:ea typeface="Cambria" panose="02040503050406030204" pitchFamily="18" charset="0"/>
              </a:rPr>
              <a:t>»</a:t>
            </a:r>
            <a:r>
              <a:rPr lang="en-US" sz="1700" dirty="0">
                <a:latin typeface="Cambria" panose="02040503050406030204" pitchFamily="18" charset="0"/>
                <a:ea typeface="Cambria" panose="02040503050406030204" pitchFamily="18" charset="0"/>
              </a:rPr>
              <a:t> </a:t>
            </a:r>
            <a:endParaRPr lang="uk-UA" sz="1700" b="1"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uk-UA" sz="1700" b="1" dirty="0">
                <a:effectLst/>
                <a:latin typeface="Cambria" panose="02040503050406030204" pitchFamily="18" charset="0"/>
                <a:ea typeface="Cambria" panose="02040503050406030204" pitchFamily="18" charset="0"/>
              </a:rPr>
              <a:t>Спільний українсько-латвійський </a:t>
            </a:r>
            <a:r>
              <a:rPr lang="uk-UA" sz="1700" b="1" dirty="0" err="1">
                <a:effectLst/>
                <a:latin typeface="Cambria" panose="02040503050406030204" pitchFamily="18" charset="0"/>
                <a:ea typeface="Cambria" panose="02040503050406030204" pitchFamily="18" charset="0"/>
              </a:rPr>
              <a:t>проєкт</a:t>
            </a:r>
            <a:endParaRPr lang="uk-UA" sz="1700" b="1" dirty="0">
              <a:effectLst/>
              <a:latin typeface="Cambria" panose="02040503050406030204" pitchFamily="18" charset="0"/>
              <a:ea typeface="Cambria" panose="02040503050406030204" pitchFamily="18" charset="0"/>
            </a:endParaRPr>
          </a:p>
          <a:p>
            <a:pPr marL="268288"/>
            <a:r>
              <a:rPr lang="uk-UA" sz="1700" dirty="0">
                <a:effectLst/>
                <a:latin typeface="Cambria" panose="02040503050406030204" pitchFamily="18" charset="0"/>
                <a:ea typeface="Cambria" panose="02040503050406030204" pitchFamily="18" charset="0"/>
                <a:cs typeface="Times New Roman" panose="02020603050405020304" pitchFamily="18" charset="0"/>
              </a:rPr>
              <a:t>«</a:t>
            </a:r>
            <a:r>
              <a:rPr lang="uk-UA" sz="1700" dirty="0" err="1">
                <a:effectLst/>
                <a:latin typeface="Cambria" panose="02040503050406030204" pitchFamily="18" charset="0"/>
                <a:ea typeface="Cambria" panose="02040503050406030204" pitchFamily="18" charset="0"/>
                <a:cs typeface="Times New Roman" panose="02020603050405020304" pitchFamily="18" charset="0"/>
              </a:rPr>
              <a:t>Comparative</a:t>
            </a:r>
            <a:r>
              <a:rPr lang="uk-UA" sz="1700" dirty="0">
                <a:effectLst/>
                <a:latin typeface="Cambria" panose="02040503050406030204" pitchFamily="18" charset="0"/>
                <a:ea typeface="Cambria" panose="02040503050406030204" pitchFamily="18" charset="0"/>
                <a:cs typeface="Times New Roman" panose="02020603050405020304" pitchFamily="18" charset="0"/>
              </a:rPr>
              <a:t> </a:t>
            </a:r>
            <a:r>
              <a:rPr lang="uk-UA" sz="1700" dirty="0" err="1">
                <a:effectLst/>
                <a:latin typeface="Cambria" panose="02040503050406030204" pitchFamily="18" charset="0"/>
                <a:ea typeface="Cambria" panose="02040503050406030204" pitchFamily="18" charset="0"/>
                <a:cs typeface="Times New Roman" panose="02020603050405020304" pitchFamily="18" charset="0"/>
              </a:rPr>
              <a:t>analysis</a:t>
            </a:r>
            <a:r>
              <a:rPr lang="uk-UA" sz="1700" dirty="0">
                <a:effectLst/>
                <a:latin typeface="Cambria" panose="02040503050406030204" pitchFamily="18" charset="0"/>
                <a:ea typeface="Cambria" panose="02040503050406030204" pitchFamily="18" charset="0"/>
                <a:cs typeface="Times New Roman" panose="02020603050405020304" pitchFamily="18" charset="0"/>
              </a:rPr>
              <a:t> </a:t>
            </a:r>
            <a:r>
              <a:rPr lang="uk-UA" sz="1700" dirty="0" err="1">
                <a:effectLst/>
                <a:latin typeface="Cambria" panose="02040503050406030204" pitchFamily="18" charset="0"/>
                <a:ea typeface="Cambria" panose="02040503050406030204" pitchFamily="18" charset="0"/>
                <a:cs typeface="Times New Roman" panose="02020603050405020304" pitchFamily="18" charset="0"/>
              </a:rPr>
              <a:t>of</a:t>
            </a:r>
            <a:r>
              <a:rPr lang="uk-UA" sz="1700" dirty="0">
                <a:effectLst/>
                <a:latin typeface="Cambria" panose="02040503050406030204" pitchFamily="18" charset="0"/>
                <a:ea typeface="Cambria" panose="02040503050406030204" pitchFamily="18" charset="0"/>
                <a:cs typeface="Times New Roman" panose="02020603050405020304" pitchFamily="18" charset="0"/>
              </a:rPr>
              <a:t> </a:t>
            </a:r>
            <a:r>
              <a:rPr lang="uk-UA" sz="1700" dirty="0" err="1">
                <a:effectLst/>
                <a:latin typeface="Cambria" panose="02040503050406030204" pitchFamily="18" charset="0"/>
                <a:ea typeface="Cambria" panose="02040503050406030204" pitchFamily="18" charset="0"/>
                <a:cs typeface="Times New Roman" panose="02020603050405020304" pitchFamily="18" charset="0"/>
              </a:rPr>
              <a:t>radiation-induced</a:t>
            </a:r>
            <a:r>
              <a:rPr lang="uk-UA" sz="1700" dirty="0">
                <a:effectLst/>
                <a:latin typeface="Cambria" panose="02040503050406030204" pitchFamily="18" charset="0"/>
                <a:ea typeface="Cambria" panose="02040503050406030204" pitchFamily="18" charset="0"/>
                <a:cs typeface="Times New Roman" panose="02020603050405020304" pitchFamily="18" charset="0"/>
              </a:rPr>
              <a:t> </a:t>
            </a:r>
            <a:r>
              <a:rPr lang="uk-UA" sz="1700" dirty="0" err="1">
                <a:effectLst/>
                <a:latin typeface="Cambria" panose="02040503050406030204" pitchFamily="18" charset="0"/>
                <a:ea typeface="Cambria" panose="02040503050406030204" pitchFamily="18" charset="0"/>
                <a:cs typeface="Times New Roman" panose="02020603050405020304" pitchFamily="18" charset="0"/>
              </a:rPr>
              <a:t>processes</a:t>
            </a:r>
            <a:r>
              <a:rPr lang="uk-UA" sz="1700" dirty="0">
                <a:effectLst/>
                <a:latin typeface="Cambria" panose="02040503050406030204" pitchFamily="18" charset="0"/>
                <a:ea typeface="Cambria" panose="02040503050406030204" pitchFamily="18" charset="0"/>
                <a:cs typeface="Times New Roman" panose="02020603050405020304" pitchFamily="18" charset="0"/>
              </a:rPr>
              <a:t> </a:t>
            </a:r>
            <a:r>
              <a:rPr lang="uk-UA" sz="1700" dirty="0" err="1">
                <a:effectLst/>
                <a:latin typeface="Cambria" panose="02040503050406030204" pitchFamily="18" charset="0"/>
                <a:ea typeface="Cambria" panose="02040503050406030204" pitchFamily="18" charset="0"/>
                <a:cs typeface="Times New Roman" panose="02020603050405020304" pitchFamily="18" charset="0"/>
              </a:rPr>
              <a:t>in</a:t>
            </a:r>
            <a:r>
              <a:rPr lang="uk-UA" sz="1700" dirty="0">
                <a:effectLst/>
                <a:latin typeface="Cambria" panose="02040503050406030204" pitchFamily="18" charset="0"/>
                <a:ea typeface="Cambria" panose="02040503050406030204" pitchFamily="18" charset="0"/>
                <a:cs typeface="Times New Roman" panose="02020603050405020304" pitchFamily="18" charset="0"/>
              </a:rPr>
              <a:t> </a:t>
            </a:r>
            <a:r>
              <a:rPr lang="uk-UA" sz="1700" dirty="0" err="1">
                <a:effectLst/>
                <a:latin typeface="Cambria" panose="02040503050406030204" pitchFamily="18" charset="0"/>
                <a:ea typeface="Cambria" panose="02040503050406030204" pitchFamily="18" charset="0"/>
                <a:cs typeface="Times New Roman" panose="02020603050405020304" pitchFamily="18" charset="0"/>
              </a:rPr>
              <a:t>complex</a:t>
            </a:r>
            <a:r>
              <a:rPr lang="uk-UA" sz="1700" dirty="0">
                <a:effectLst/>
                <a:latin typeface="Cambria" panose="02040503050406030204" pitchFamily="18" charset="0"/>
                <a:ea typeface="Cambria" panose="02040503050406030204" pitchFamily="18" charset="0"/>
                <a:cs typeface="Times New Roman" panose="02020603050405020304" pitchFamily="18" charset="0"/>
              </a:rPr>
              <a:t> </a:t>
            </a:r>
            <a:r>
              <a:rPr lang="uk-UA" sz="1700" dirty="0" err="1">
                <a:effectLst/>
                <a:latin typeface="Cambria" panose="02040503050406030204" pitchFamily="18" charset="0"/>
                <a:ea typeface="Cambria" panose="02040503050406030204" pitchFamily="18" charset="0"/>
                <a:cs typeface="Times New Roman" panose="02020603050405020304" pitchFamily="18" charset="0"/>
              </a:rPr>
              <a:t>oxide</a:t>
            </a:r>
            <a:r>
              <a:rPr lang="uk-UA" sz="1700" dirty="0">
                <a:effectLst/>
                <a:latin typeface="Cambria" panose="02040503050406030204" pitchFamily="18" charset="0"/>
                <a:ea typeface="Cambria" panose="02040503050406030204" pitchFamily="18" charset="0"/>
                <a:cs typeface="Times New Roman" panose="02020603050405020304" pitchFamily="18" charset="0"/>
              </a:rPr>
              <a:t> </a:t>
            </a:r>
            <a:r>
              <a:rPr lang="uk-UA" sz="1700" dirty="0" err="1">
                <a:effectLst/>
                <a:latin typeface="Cambria" panose="02040503050406030204" pitchFamily="18" charset="0"/>
                <a:ea typeface="Cambria" panose="02040503050406030204" pitchFamily="18" charset="0"/>
                <a:cs typeface="Times New Roman" panose="02020603050405020304" pitchFamily="18" charset="0"/>
              </a:rPr>
              <a:t>crystals</a:t>
            </a:r>
            <a:r>
              <a:rPr lang="uk-UA" sz="1700" dirty="0">
                <a:effectLst/>
                <a:latin typeface="Cambria" panose="02040503050406030204" pitchFamily="18" charset="0"/>
                <a:ea typeface="Cambria" panose="02040503050406030204" pitchFamily="18" charset="0"/>
                <a:cs typeface="Times New Roman" panose="02020603050405020304" pitchFamily="18" charset="0"/>
              </a:rPr>
              <a:t> </a:t>
            </a:r>
            <a:r>
              <a:rPr lang="uk-UA" sz="1700" dirty="0" err="1">
                <a:effectLst/>
                <a:latin typeface="Cambria" panose="02040503050406030204" pitchFamily="18" charset="0"/>
                <a:ea typeface="Cambria" panose="02040503050406030204" pitchFamily="18" charset="0"/>
                <a:cs typeface="Times New Roman" panose="02020603050405020304" pitchFamily="18" charset="0"/>
              </a:rPr>
              <a:t>and</a:t>
            </a:r>
            <a:r>
              <a:rPr lang="uk-UA" sz="1700" dirty="0">
                <a:effectLst/>
                <a:latin typeface="Cambria" panose="02040503050406030204" pitchFamily="18" charset="0"/>
                <a:ea typeface="Cambria" panose="02040503050406030204" pitchFamily="18" charset="0"/>
                <a:cs typeface="Times New Roman" panose="02020603050405020304" pitchFamily="18" charset="0"/>
              </a:rPr>
              <a:t> </a:t>
            </a:r>
            <a:r>
              <a:rPr lang="uk-UA" sz="1700" dirty="0" err="1">
                <a:effectLst/>
                <a:latin typeface="Cambria" panose="02040503050406030204" pitchFamily="18" charset="0"/>
                <a:ea typeface="Cambria" panose="02040503050406030204" pitchFamily="18" charset="0"/>
                <a:cs typeface="Times New Roman" panose="02020603050405020304" pitchFamily="18" charset="0"/>
              </a:rPr>
              <a:t>ceramics</a:t>
            </a:r>
            <a:r>
              <a:rPr lang="uk-UA" sz="1700" dirty="0">
                <a:effectLst/>
                <a:latin typeface="Cambria" panose="02040503050406030204" pitchFamily="18" charset="0"/>
                <a:ea typeface="Cambria" panose="02040503050406030204" pitchFamily="18" charset="0"/>
                <a:cs typeface="Times New Roman" panose="02020603050405020304" pitchFamily="18" charset="0"/>
              </a:rPr>
              <a:t> </a:t>
            </a:r>
            <a:r>
              <a:rPr lang="uk-UA" sz="1700" dirty="0" err="1">
                <a:effectLst/>
                <a:latin typeface="Cambria" panose="02040503050406030204" pitchFamily="18" charset="0"/>
                <a:ea typeface="Cambria" panose="02040503050406030204" pitchFamily="18" charset="0"/>
                <a:cs typeface="Times New Roman" panose="02020603050405020304" pitchFamily="18" charset="0"/>
              </a:rPr>
              <a:t>for</a:t>
            </a:r>
            <a:r>
              <a:rPr lang="uk-UA" sz="1700" dirty="0">
                <a:effectLst/>
                <a:latin typeface="Cambria" panose="02040503050406030204" pitchFamily="18" charset="0"/>
                <a:ea typeface="Cambria" panose="02040503050406030204" pitchFamily="18" charset="0"/>
                <a:cs typeface="Times New Roman" panose="02020603050405020304" pitchFamily="18" charset="0"/>
              </a:rPr>
              <a:t> </a:t>
            </a:r>
            <a:r>
              <a:rPr lang="uk-UA" sz="1700" dirty="0" err="1">
                <a:effectLst/>
                <a:latin typeface="Cambria" panose="02040503050406030204" pitchFamily="18" charset="0"/>
                <a:ea typeface="Cambria" panose="02040503050406030204" pitchFamily="18" charset="0"/>
                <a:cs typeface="Times New Roman" panose="02020603050405020304" pitchFamily="18" charset="0"/>
              </a:rPr>
              <a:t>their</a:t>
            </a:r>
            <a:r>
              <a:rPr lang="uk-UA" sz="1700" dirty="0">
                <a:effectLst/>
                <a:latin typeface="Cambria" panose="02040503050406030204" pitchFamily="18" charset="0"/>
                <a:ea typeface="Cambria" panose="02040503050406030204" pitchFamily="18" charset="0"/>
                <a:cs typeface="Times New Roman" panose="02020603050405020304" pitchFamily="18" charset="0"/>
              </a:rPr>
              <a:t> </a:t>
            </a:r>
            <a:r>
              <a:rPr lang="uk-UA" sz="1700" dirty="0" err="1">
                <a:effectLst/>
                <a:latin typeface="Cambria" panose="02040503050406030204" pitchFamily="18" charset="0"/>
                <a:ea typeface="Cambria" panose="02040503050406030204" pitchFamily="18" charset="0"/>
                <a:cs typeface="Times New Roman" panose="02020603050405020304" pitchFamily="18" charset="0"/>
              </a:rPr>
              <a:t>application</a:t>
            </a:r>
            <a:r>
              <a:rPr lang="uk-UA" sz="1700" dirty="0">
                <a:effectLst/>
                <a:latin typeface="Cambria" panose="02040503050406030204" pitchFamily="18" charset="0"/>
                <a:ea typeface="Cambria" panose="02040503050406030204" pitchFamily="18" charset="0"/>
                <a:cs typeface="Times New Roman" panose="02020603050405020304" pitchFamily="18" charset="0"/>
              </a:rPr>
              <a:t> </a:t>
            </a:r>
            <a:r>
              <a:rPr lang="uk-UA" sz="1700" dirty="0" err="1">
                <a:effectLst/>
                <a:latin typeface="Cambria" panose="02040503050406030204" pitchFamily="18" charset="0"/>
                <a:ea typeface="Cambria" panose="02040503050406030204" pitchFamily="18" charset="0"/>
                <a:cs typeface="Times New Roman" panose="02020603050405020304" pitchFamily="18" charset="0"/>
              </a:rPr>
              <a:t>in</a:t>
            </a:r>
            <a:r>
              <a:rPr lang="uk-UA" sz="1700" dirty="0">
                <a:effectLst/>
                <a:latin typeface="Cambria" panose="02040503050406030204" pitchFamily="18" charset="0"/>
                <a:ea typeface="Cambria" panose="02040503050406030204" pitchFamily="18" charset="0"/>
                <a:cs typeface="Times New Roman" panose="02020603050405020304" pitchFamily="18" charset="0"/>
              </a:rPr>
              <a:t> </a:t>
            </a:r>
            <a:r>
              <a:rPr lang="uk-UA" sz="1700" dirty="0" err="1">
                <a:effectLst/>
                <a:latin typeface="Cambria" panose="02040503050406030204" pitchFamily="18" charset="0"/>
                <a:ea typeface="Cambria" panose="02040503050406030204" pitchFamily="18" charset="0"/>
                <a:cs typeface="Times New Roman" panose="02020603050405020304" pitchFamily="18" charset="0"/>
              </a:rPr>
              <a:t>fusion</a:t>
            </a:r>
            <a:r>
              <a:rPr lang="uk-UA" sz="1700" dirty="0">
                <a:effectLst/>
                <a:latin typeface="Cambria" panose="02040503050406030204" pitchFamily="18" charset="0"/>
                <a:ea typeface="Cambria" panose="02040503050406030204" pitchFamily="18" charset="0"/>
                <a:cs typeface="Times New Roman" panose="02020603050405020304" pitchFamily="18" charset="0"/>
              </a:rPr>
              <a:t> </a:t>
            </a:r>
            <a:r>
              <a:rPr lang="uk-UA" sz="1700" dirty="0" err="1">
                <a:effectLst/>
                <a:latin typeface="Cambria" panose="02040503050406030204" pitchFamily="18" charset="0"/>
                <a:ea typeface="Cambria" panose="02040503050406030204" pitchFamily="18" charset="0"/>
                <a:cs typeface="Times New Roman" panose="02020603050405020304" pitchFamily="18" charset="0"/>
              </a:rPr>
              <a:t>devices</a:t>
            </a:r>
            <a:r>
              <a:rPr lang="uk-UA" sz="1700" dirty="0">
                <a:effectLst/>
                <a:latin typeface="Cambria" panose="02040503050406030204" pitchFamily="18" charset="0"/>
                <a:ea typeface="Cambria" panose="02040503050406030204" pitchFamily="18" charset="0"/>
                <a:cs typeface="Times New Roman" panose="02020603050405020304" pitchFamily="18" charset="0"/>
              </a:rPr>
              <a:t>» </a:t>
            </a:r>
            <a:r>
              <a:rPr lang="uk-UA" sz="1700" dirty="0">
                <a:latin typeface="Cambria" panose="02040503050406030204" pitchFamily="18" charset="0"/>
                <a:ea typeface="Cambria" panose="02040503050406030204" pitchFamily="18" charset="0"/>
                <a:cs typeface="Times New Roman" panose="02020603050405020304" pitchFamily="18" charset="0"/>
              </a:rPr>
              <a:t>планується </a:t>
            </a:r>
            <a:r>
              <a:rPr lang="uk-UA" sz="1700" b="1" dirty="0">
                <a:solidFill>
                  <a:schemeClr val="tx1"/>
                </a:solidFill>
                <a:latin typeface="Cambria" panose="02040503050406030204" pitchFamily="18" charset="0"/>
                <a:ea typeface="Cambria" panose="02040503050406030204" pitchFamily="18" charset="0"/>
              </a:rPr>
              <a:t>300 тис. грн</a:t>
            </a:r>
            <a:r>
              <a:rPr lang="uk-UA" sz="1700" dirty="0">
                <a:solidFill>
                  <a:schemeClr val="tx1"/>
                </a:solidFill>
                <a:latin typeface="Cambria" panose="02040503050406030204" pitchFamily="18" charset="0"/>
                <a:ea typeface="Cambria" panose="02040503050406030204" pitchFamily="18" charset="0"/>
              </a:rPr>
              <a:t>. на рік</a:t>
            </a:r>
            <a:r>
              <a:rPr lang="uk-UA" sz="1700" dirty="0">
                <a:effectLst/>
                <a:latin typeface="Cambria" panose="02040503050406030204" pitchFamily="18" charset="0"/>
                <a:ea typeface="Cambria" panose="02040503050406030204" pitchFamily="18" charset="0"/>
                <a:cs typeface="Times New Roman" panose="02020603050405020304" pitchFamily="18" charset="0"/>
              </a:rPr>
              <a:t> </a:t>
            </a:r>
          </a:p>
          <a:p>
            <a:pPr marL="268288" indent="-268288">
              <a:buFont typeface="Arial" panose="020B0604020202020204" pitchFamily="34" charset="0"/>
              <a:buChar char="•"/>
            </a:pPr>
            <a:r>
              <a:rPr lang="uk-UA" sz="1700" b="1" dirty="0">
                <a:latin typeface="Cambria" panose="02040503050406030204" pitchFamily="18" charset="0"/>
                <a:ea typeface="Cambria" panose="02040503050406030204" pitchFamily="18" charset="0"/>
              </a:rPr>
              <a:t>Г</a:t>
            </a:r>
            <a:r>
              <a:rPr lang="uk-UA" sz="1700" b="1" dirty="0">
                <a:effectLst/>
                <a:latin typeface="Cambria" panose="02040503050406030204" pitchFamily="18" charset="0"/>
                <a:ea typeface="Cambria" panose="02040503050406030204" pitchFamily="18" charset="0"/>
              </a:rPr>
              <a:t>рант </a:t>
            </a:r>
            <a:r>
              <a:rPr lang="uk-UA" sz="1700" dirty="0">
                <a:effectLst/>
                <a:latin typeface="Cambria" panose="02040503050406030204" pitchFamily="18" charset="0"/>
                <a:ea typeface="Cambria" panose="02040503050406030204" pitchFamily="18" charset="0"/>
              </a:rPr>
              <a:t>у рамках Програми досліджень та інновацій Європейського Союзу </a:t>
            </a:r>
            <a:r>
              <a:rPr lang="uk-UA" sz="1700" b="1" dirty="0">
                <a:effectLst/>
                <a:latin typeface="Cambria" panose="02040503050406030204" pitchFamily="18" charset="0"/>
                <a:ea typeface="Cambria" panose="02040503050406030204" pitchFamily="18" charset="0"/>
              </a:rPr>
              <a:t>«Горизонт 2020»</a:t>
            </a:r>
            <a:r>
              <a:rPr lang="uk-UA" sz="1700" dirty="0">
                <a:effectLst/>
                <a:latin typeface="Cambria" panose="02040503050406030204" pitchFamily="18" charset="0"/>
                <a:ea typeface="Cambria" panose="02040503050406030204" pitchFamily="18" charset="0"/>
              </a:rPr>
              <a:t> «</a:t>
            </a:r>
            <a:r>
              <a:rPr lang="uk-UA" sz="1700" dirty="0" err="1">
                <a:effectLst/>
                <a:latin typeface="Cambria" panose="02040503050406030204" pitchFamily="18" charset="0"/>
                <a:ea typeface="Cambria" panose="02040503050406030204" pitchFamily="18" charset="0"/>
              </a:rPr>
              <a:t>Enabling</a:t>
            </a:r>
            <a:r>
              <a:rPr lang="uk-UA" sz="1700" dirty="0">
                <a:effectLst/>
                <a:latin typeface="Cambria" panose="02040503050406030204" pitchFamily="18" charset="0"/>
                <a:ea typeface="Cambria" panose="02040503050406030204" pitchFamily="18" charset="0"/>
              </a:rPr>
              <a:t> </a:t>
            </a:r>
            <a:r>
              <a:rPr lang="uk-UA" sz="1700" dirty="0" err="1">
                <a:effectLst/>
                <a:latin typeface="Cambria" panose="02040503050406030204" pitchFamily="18" charset="0"/>
                <a:ea typeface="Cambria" panose="02040503050406030204" pitchFamily="18" charset="0"/>
              </a:rPr>
              <a:t>Science</a:t>
            </a:r>
            <a:r>
              <a:rPr lang="uk-UA" sz="1700" dirty="0">
                <a:effectLst/>
                <a:latin typeface="Cambria" panose="02040503050406030204" pitchFamily="18" charset="0"/>
                <a:ea typeface="Cambria" panose="02040503050406030204" pitchFamily="18" charset="0"/>
              </a:rPr>
              <a:t> </a:t>
            </a:r>
            <a:r>
              <a:rPr lang="uk-UA" sz="1700" dirty="0" err="1">
                <a:effectLst/>
                <a:latin typeface="Cambria" panose="02040503050406030204" pitchFamily="18" charset="0"/>
                <a:ea typeface="Cambria" panose="02040503050406030204" pitchFamily="18" charset="0"/>
              </a:rPr>
              <a:t>and</a:t>
            </a:r>
            <a:r>
              <a:rPr lang="uk-UA" sz="1700" dirty="0">
                <a:effectLst/>
                <a:latin typeface="Cambria" panose="02040503050406030204" pitchFamily="18" charset="0"/>
                <a:ea typeface="Cambria" panose="02040503050406030204" pitchFamily="18" charset="0"/>
              </a:rPr>
              <a:t> </a:t>
            </a:r>
            <a:r>
              <a:rPr lang="uk-UA" sz="1700" dirty="0" err="1">
                <a:effectLst/>
                <a:latin typeface="Cambria" panose="02040503050406030204" pitchFamily="18" charset="0"/>
                <a:ea typeface="Cambria" panose="02040503050406030204" pitchFamily="18" charset="0"/>
              </a:rPr>
              <a:t>Technology</a:t>
            </a:r>
            <a:r>
              <a:rPr lang="uk-UA" sz="1700" dirty="0">
                <a:effectLst/>
                <a:latin typeface="Cambria" panose="02040503050406030204" pitchFamily="18" charset="0"/>
                <a:ea typeface="Cambria" panose="02040503050406030204" pitchFamily="18" charset="0"/>
              </a:rPr>
              <a:t> </a:t>
            </a:r>
            <a:r>
              <a:rPr lang="uk-UA" sz="1700" dirty="0" err="1">
                <a:effectLst/>
                <a:latin typeface="Cambria" panose="02040503050406030204" pitchFamily="18" charset="0"/>
                <a:ea typeface="Cambria" panose="02040503050406030204" pitchFamily="18" charset="0"/>
              </a:rPr>
              <a:t>through</a:t>
            </a:r>
            <a:r>
              <a:rPr lang="uk-UA" sz="1700" dirty="0">
                <a:effectLst/>
                <a:latin typeface="Cambria" panose="02040503050406030204" pitchFamily="18" charset="0"/>
                <a:ea typeface="Cambria" panose="02040503050406030204" pitchFamily="18" charset="0"/>
              </a:rPr>
              <a:t> </a:t>
            </a:r>
            <a:r>
              <a:rPr lang="uk-UA" sz="1700" dirty="0" err="1">
                <a:effectLst/>
                <a:latin typeface="Cambria" panose="02040503050406030204" pitchFamily="18" charset="0"/>
                <a:ea typeface="Cambria" panose="02040503050406030204" pitchFamily="18" charset="0"/>
              </a:rPr>
              <a:t>European</a:t>
            </a:r>
            <a:r>
              <a:rPr lang="uk-UA" sz="1700" dirty="0">
                <a:effectLst/>
                <a:latin typeface="Cambria" panose="02040503050406030204" pitchFamily="18" charset="0"/>
                <a:ea typeface="Cambria" panose="02040503050406030204" pitchFamily="18" charset="0"/>
              </a:rPr>
              <a:t> </a:t>
            </a:r>
            <a:r>
              <a:rPr lang="uk-UA" sz="1700" dirty="0" err="1">
                <a:effectLst/>
                <a:latin typeface="Cambria" panose="02040503050406030204" pitchFamily="18" charset="0"/>
                <a:ea typeface="Cambria" panose="02040503050406030204" pitchFamily="18" charset="0"/>
              </a:rPr>
              <a:t>Electron</a:t>
            </a:r>
            <a:r>
              <a:rPr lang="uk-UA" sz="1700" dirty="0">
                <a:effectLst/>
                <a:latin typeface="Cambria" panose="02040503050406030204" pitchFamily="18" charset="0"/>
                <a:ea typeface="Cambria" panose="02040503050406030204" pitchFamily="18" charset="0"/>
              </a:rPr>
              <a:t> </a:t>
            </a:r>
            <a:r>
              <a:rPr lang="uk-UA" sz="1700" dirty="0" err="1">
                <a:effectLst/>
                <a:latin typeface="Cambria" panose="02040503050406030204" pitchFamily="18" charset="0"/>
                <a:ea typeface="Cambria" panose="02040503050406030204" pitchFamily="18" charset="0"/>
              </a:rPr>
              <a:t>Microscopy</a:t>
            </a:r>
            <a:endParaRPr lang="uk-UA" sz="1700" dirty="0">
              <a:effectLst/>
              <a:latin typeface="Cambria" panose="02040503050406030204" pitchFamily="18" charset="0"/>
              <a:ea typeface="Cambria" panose="02040503050406030204" pitchFamily="18" charset="0"/>
              <a:cs typeface="Times New Roman" panose="02020603050405020304" pitchFamily="18" charset="0"/>
            </a:endParaRPr>
          </a:p>
          <a:p>
            <a:pPr marL="268288" indent="-268288">
              <a:buFont typeface="Arial" panose="020B0604020202020204" pitchFamily="34" charset="0"/>
              <a:buChar char="•"/>
            </a:pPr>
            <a:r>
              <a:rPr lang="uk-UA" sz="1700" b="1" dirty="0">
                <a:effectLst/>
                <a:latin typeface="Cambria" panose="02040503050406030204" pitchFamily="18" charset="0"/>
                <a:ea typeface="Cambria" panose="02040503050406030204" pitchFamily="18" charset="0"/>
              </a:rPr>
              <a:t>Індивідуальний грант </a:t>
            </a:r>
            <a:r>
              <a:rPr lang="en-US" sz="1700" dirty="0">
                <a:effectLst/>
                <a:latin typeface="Cambria" panose="02040503050406030204" pitchFamily="18" charset="0"/>
                <a:ea typeface="Cambria" panose="02040503050406030204" pitchFamily="18" charset="0"/>
                <a:cs typeface="Times New Roman" panose="02020603050405020304" pitchFamily="18" charset="0"/>
              </a:rPr>
              <a:t>LE STUDIUM Smart Loire Valley General </a:t>
            </a:r>
            <a:r>
              <a:rPr lang="en-US" sz="1700" dirty="0" err="1">
                <a:effectLst/>
                <a:latin typeface="Cambria" panose="02040503050406030204" pitchFamily="18" charset="0"/>
                <a:ea typeface="Cambria" panose="02040503050406030204" pitchFamily="18" charset="0"/>
                <a:cs typeface="Times New Roman" panose="02020603050405020304" pitchFamily="18" charset="0"/>
              </a:rPr>
              <a:t>Programme</a:t>
            </a:r>
            <a:r>
              <a:rPr lang="en-US" sz="1700" dirty="0">
                <a:effectLst/>
                <a:latin typeface="Cambria" panose="02040503050406030204" pitchFamily="18" charset="0"/>
                <a:ea typeface="Cambria" panose="02040503050406030204" pitchFamily="18" charset="0"/>
                <a:cs typeface="Times New Roman" panose="02020603050405020304" pitchFamily="18" charset="0"/>
              </a:rPr>
              <a:t> </a:t>
            </a:r>
            <a:endParaRPr lang="uk-UA" sz="17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830459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7903E92E-7C10-4FDF-B7B0-BF5A5A7DC515}"/>
              </a:ext>
            </a:extLst>
          </p:cNvPr>
          <p:cNvSpPr>
            <a:spLocks noGrp="1"/>
          </p:cNvSpPr>
          <p:nvPr>
            <p:ph type="body" sz="half" idx="2"/>
          </p:nvPr>
        </p:nvSpPr>
        <p:spPr>
          <a:xfrm>
            <a:off x="6858496" y="1762295"/>
            <a:ext cx="4690950" cy="4388615"/>
          </a:xfrm>
        </p:spPr>
        <p:txBody>
          <a:bodyPr rtlCol="0"/>
          <a:lstStyle/>
          <a:p>
            <a:pPr algn="just"/>
            <a:r>
              <a:rPr lang="uk-UA" dirty="0">
                <a:solidFill>
                  <a:schemeClr val="tx1"/>
                </a:solidFill>
                <a:latin typeface="Cambria" panose="02040503050406030204" pitchFamily="18" charset="0"/>
                <a:ea typeface="Cambria" panose="02040503050406030204" pitchFamily="18" charset="0"/>
              </a:rPr>
              <a:t> Створення безпечних атомних електростанцій нового типу (ізомерних γ - реакторів).</a:t>
            </a:r>
          </a:p>
          <a:p>
            <a:pPr algn="just"/>
            <a:r>
              <a:rPr lang="uk-UA" dirty="0">
                <a:solidFill>
                  <a:schemeClr val="tx1"/>
                </a:solidFill>
                <a:latin typeface="Cambria" panose="02040503050406030204" pitchFamily="18" charset="0"/>
                <a:ea typeface="Cambria" panose="02040503050406030204" pitchFamily="18" charset="0"/>
              </a:rPr>
              <a:t>Створення зброї, яка могла б обійти договір про нерозповсюдження ядерної зброї.</a:t>
            </a:r>
          </a:p>
          <a:p>
            <a:pPr algn="just"/>
            <a:r>
              <a:rPr lang="uk-UA" dirty="0">
                <a:solidFill>
                  <a:schemeClr val="tx1"/>
                </a:solidFill>
                <a:latin typeface="Cambria" panose="02040503050406030204" pitchFamily="18" charset="0"/>
                <a:ea typeface="Cambria" panose="02040503050406030204" pitchFamily="18" charset="0"/>
              </a:rPr>
              <a:t>Створення джерел енергії для сучасних аерокосмічних технологій.</a:t>
            </a:r>
          </a:p>
          <a:p>
            <a:pPr algn="just"/>
            <a:r>
              <a:rPr lang="uk-UA" dirty="0">
                <a:solidFill>
                  <a:schemeClr val="tx1"/>
                </a:solidFill>
                <a:latin typeface="Cambria" panose="02040503050406030204" pitchFamily="18" charset="0"/>
                <a:ea typeface="Cambria" panose="02040503050406030204" pitchFamily="18" charset="0"/>
              </a:rPr>
              <a:t>Створення керованого джерела γ - випромінювання.</a:t>
            </a:r>
          </a:p>
          <a:p>
            <a:pPr marL="0" indent="0" algn="ctr">
              <a:buNone/>
            </a:pPr>
            <a:endParaRPr lang="uk-UA" altLang="ru-RU"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0" indent="0" algn="ctr">
              <a:buNone/>
            </a:pPr>
            <a:r>
              <a:rPr lang="uk-UA" altLang="ru-RU" b="1" dirty="0">
                <a:solidFill>
                  <a:schemeClr val="tx1"/>
                </a:solidFill>
                <a:latin typeface="Cambria" panose="02040503050406030204" pitchFamily="18" charset="0"/>
                <a:ea typeface="Cambria" panose="02040503050406030204" pitchFamily="18" charset="0"/>
                <a:cs typeface="Times New Roman" panose="02020603050405020304" pitchFamily="18" charset="0"/>
              </a:rPr>
              <a:t>Виконано </a:t>
            </a:r>
            <a:r>
              <a:rPr lang="uk-UA" altLang="ru-RU"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госпдоговірних</a:t>
            </a:r>
            <a:r>
              <a:rPr lang="uk-UA" altLang="ru-RU"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робіт на суму  200 тис. грн.</a:t>
            </a:r>
          </a:p>
          <a:p>
            <a:pPr marL="0" indent="0" algn="ctr">
              <a:buNone/>
            </a:pPr>
            <a:endParaRPr lang="uk-UA" altLang="ru-RU"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0" indent="0">
              <a:buNone/>
            </a:pPr>
            <a:r>
              <a:rPr lang="uk-UA" altLang="ru-RU" dirty="0">
                <a:solidFill>
                  <a:schemeClr val="tx1"/>
                </a:solidFill>
                <a:latin typeface="Cambria" panose="02040503050406030204" pitchFamily="18" charset="0"/>
                <a:ea typeface="Cambria" panose="02040503050406030204" pitchFamily="18" charset="0"/>
                <a:cs typeface="Times New Roman" panose="02020603050405020304" pitchFamily="18" charset="0"/>
              </a:rPr>
              <a:t>Виконується грант </a:t>
            </a:r>
            <a:r>
              <a:rPr lang="uk-UA" altLang="ru-RU" b="1" dirty="0">
                <a:solidFill>
                  <a:schemeClr val="tx1"/>
                </a:solidFill>
                <a:latin typeface="Cambria" panose="02040503050406030204" pitchFamily="18" charset="0"/>
                <a:ea typeface="Cambria" panose="02040503050406030204" pitchFamily="18" charset="0"/>
                <a:cs typeface="Times New Roman" panose="02020603050405020304" pitchFamily="18" charset="0"/>
              </a:rPr>
              <a:t>Національного фонду досліджень України </a:t>
            </a:r>
            <a:r>
              <a:rPr lang="ru-RU" sz="1800" b="1" dirty="0">
                <a:solidFill>
                  <a:schemeClr val="tx1"/>
                </a:solidFill>
                <a:latin typeface="Cambria" panose="02040503050406030204" pitchFamily="18" charset="0"/>
                <a:ea typeface="Cambria" panose="02040503050406030204" pitchFamily="18" charset="0"/>
              </a:rPr>
              <a:t>– 5 226 тис. грн.</a:t>
            </a:r>
            <a:endParaRPr lang="uk-UA" altLang="ru-RU"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0" indent="0" algn="just">
              <a:buNone/>
            </a:pPr>
            <a:endParaRPr lang="uk-UA" i="1" dirty="0">
              <a:solidFill>
                <a:schemeClr val="tx1"/>
              </a:solidFill>
              <a:latin typeface="Cambria" panose="02040503050406030204" pitchFamily="18" charset="0"/>
              <a:ea typeface="Cambria" panose="02040503050406030204" pitchFamily="18" charset="0"/>
            </a:endParaRPr>
          </a:p>
          <a:p>
            <a:pPr marL="0" indent="0" algn="just">
              <a:buNone/>
            </a:pPr>
            <a:r>
              <a:rPr lang="uk-UA" dirty="0">
                <a:solidFill>
                  <a:schemeClr val="tx1"/>
                </a:solidFill>
                <a:latin typeface="Cambria" panose="02040503050406030204" pitchFamily="18" charset="0"/>
                <a:ea typeface="Cambria" panose="02040503050406030204" pitchFamily="18" charset="0"/>
              </a:rPr>
              <a:t>	</a:t>
            </a:r>
          </a:p>
          <a:p>
            <a:pPr rtl="0"/>
            <a:endParaRPr lang="uk-UA" dirty="0">
              <a:solidFill>
                <a:schemeClr val="tx1"/>
              </a:solidFill>
              <a:latin typeface="Cambria" panose="02040503050406030204" pitchFamily="18" charset="0"/>
              <a:ea typeface="Cambria" panose="02040503050406030204" pitchFamily="18" charset="0"/>
            </a:endParaRPr>
          </a:p>
        </p:txBody>
      </p:sp>
      <p:sp>
        <p:nvSpPr>
          <p:cNvPr id="4" name="Текст 3">
            <a:extLst>
              <a:ext uri="{FF2B5EF4-FFF2-40B4-BE49-F238E27FC236}">
                <a16:creationId xmlns:a16="http://schemas.microsoft.com/office/drawing/2014/main" id="{5F0C8121-738F-4674-914D-B3EE5ED89F54}"/>
              </a:ext>
            </a:extLst>
          </p:cNvPr>
          <p:cNvSpPr>
            <a:spLocks noGrp="1"/>
          </p:cNvSpPr>
          <p:nvPr>
            <p:ph type="body" sz="quarter" idx="14"/>
          </p:nvPr>
        </p:nvSpPr>
        <p:spPr/>
        <p:txBody>
          <a:bodyPr rtlCol="0"/>
          <a:lstStyle/>
          <a:p>
            <a:pPr rtl="0">
              <a:lnSpc>
                <a:spcPct val="100000"/>
              </a:lnSpc>
              <a:spcBef>
                <a:spcPts val="0"/>
              </a:spcBef>
              <a:spcAft>
                <a:spcPts val="0"/>
              </a:spcAft>
            </a:pPr>
            <a:r>
              <a:rPr lang="ru-RU" sz="2000" b="1" dirty="0" err="1">
                <a:solidFill>
                  <a:schemeClr val="tx1"/>
                </a:solidFill>
                <a:latin typeface="Cambria" panose="02040503050406030204" pitchFamily="18" charset="0"/>
                <a:ea typeface="Cambria" panose="02040503050406030204" pitchFamily="18" charset="0"/>
              </a:rPr>
              <a:t>Керівники</a:t>
            </a:r>
            <a:r>
              <a:rPr lang="ru-RU" sz="2000" b="1" dirty="0">
                <a:solidFill>
                  <a:schemeClr val="tx1"/>
                </a:solidFill>
                <a:latin typeface="Cambria" panose="02040503050406030204" pitchFamily="18" charset="0"/>
                <a:ea typeface="Cambria" panose="02040503050406030204" pitchFamily="18" charset="0"/>
              </a:rPr>
              <a:t>: </a:t>
            </a:r>
            <a:r>
              <a:rPr lang="ru-RU" sz="2000" b="1" dirty="0" err="1">
                <a:solidFill>
                  <a:schemeClr val="tx1"/>
                </a:solidFill>
                <a:latin typeface="Cambria" panose="02040503050406030204" pitchFamily="18" charset="0"/>
                <a:ea typeface="Cambria" panose="02040503050406030204" pitchFamily="18" charset="0"/>
              </a:rPr>
              <a:t>Краснопьорова</a:t>
            </a:r>
            <a:r>
              <a:rPr lang="ru-RU" sz="2000" b="1" dirty="0">
                <a:solidFill>
                  <a:schemeClr val="tx1"/>
                </a:solidFill>
                <a:latin typeface="Cambria" panose="02040503050406030204" pitchFamily="18" charset="0"/>
                <a:ea typeface="Cambria" panose="02040503050406030204" pitchFamily="18" charset="0"/>
              </a:rPr>
              <a:t> А.П</a:t>
            </a:r>
            <a:r>
              <a:rPr lang="ru-RU" sz="2000" dirty="0">
                <a:solidFill>
                  <a:schemeClr val="tx1"/>
                </a:solidFill>
                <a:latin typeface="Cambria" panose="02040503050406030204" pitchFamily="18" charset="0"/>
                <a:ea typeface="Cambria" panose="02040503050406030204" pitchFamily="18" charset="0"/>
              </a:rPr>
              <a:t>., </a:t>
            </a:r>
          </a:p>
          <a:p>
            <a:pPr rtl="0">
              <a:lnSpc>
                <a:spcPct val="100000"/>
              </a:lnSpc>
              <a:spcBef>
                <a:spcPts val="0"/>
              </a:spcBef>
              <a:spcAft>
                <a:spcPts val="0"/>
              </a:spcAft>
            </a:pPr>
            <a:r>
              <a:rPr lang="ru-RU" sz="2000" b="1" dirty="0">
                <a:solidFill>
                  <a:schemeClr val="tx1"/>
                </a:solidFill>
                <a:latin typeface="Cambria" panose="02040503050406030204" pitchFamily="18" charset="0"/>
                <a:ea typeface="Cambria" panose="02040503050406030204" pitchFamily="18" charset="0"/>
              </a:rPr>
              <a:t>Рошаль О.Д., Кириченко О.В.</a:t>
            </a:r>
          </a:p>
        </p:txBody>
      </p:sp>
      <p:sp>
        <p:nvSpPr>
          <p:cNvPr id="6" name="Заголовок 1">
            <a:extLst>
              <a:ext uri="{FF2B5EF4-FFF2-40B4-BE49-F238E27FC236}">
                <a16:creationId xmlns:a16="http://schemas.microsoft.com/office/drawing/2014/main" id="{6C7E69F5-19D0-4301-AE9E-78D6792B0C4B}"/>
              </a:ext>
            </a:extLst>
          </p:cNvPr>
          <p:cNvSpPr>
            <a:spLocks noGrp="1"/>
          </p:cNvSpPr>
          <p:nvPr>
            <p:ph type="ctrTitle"/>
          </p:nvPr>
        </p:nvSpPr>
        <p:spPr>
          <a:xfrm>
            <a:off x="642554" y="783751"/>
            <a:ext cx="5075721" cy="4388614"/>
          </a:xfrm>
        </p:spPr>
        <p:txBody>
          <a:bodyPr>
            <a:noAutofit/>
          </a:bodyPr>
          <a:lstStyle/>
          <a:p>
            <a:pPr algn="ctr">
              <a:lnSpc>
                <a:spcPct val="114000"/>
              </a:lnSpc>
            </a:pPr>
            <a:r>
              <a:rPr lang="uk-UA" sz="2600" b="1" dirty="0">
                <a:solidFill>
                  <a:schemeClr val="tx1"/>
                </a:solidFill>
                <a:latin typeface="Cambria" panose="02040503050406030204" pitchFamily="18" charset="0"/>
                <a:ea typeface="Cambria" panose="02040503050406030204" pitchFamily="18" charset="0"/>
              </a:rPr>
              <a:t>«Розробка </a:t>
            </a:r>
            <a:r>
              <a:rPr lang="uk-UA" sz="2600" b="1" dirty="0" err="1">
                <a:solidFill>
                  <a:schemeClr val="tx1"/>
                </a:solidFill>
                <a:latin typeface="Cambria" panose="02040503050406030204" pitchFamily="18" charset="0"/>
                <a:ea typeface="Cambria" panose="02040503050406030204" pitchFamily="18" charset="0"/>
              </a:rPr>
              <a:t>методик</a:t>
            </a:r>
            <a:r>
              <a:rPr lang="uk-UA" sz="2600" b="1" dirty="0">
                <a:solidFill>
                  <a:schemeClr val="tx1"/>
                </a:solidFill>
                <a:latin typeface="Cambria" panose="02040503050406030204" pitchFamily="18" charset="0"/>
                <a:ea typeface="Cambria" panose="02040503050406030204" pitchFamily="18" charset="0"/>
              </a:rPr>
              <a:t> виділення ядерних ізомерів</a:t>
            </a:r>
            <a:r>
              <a:rPr lang="uk-UA" sz="2600" dirty="0">
                <a:solidFill>
                  <a:schemeClr val="tx1"/>
                </a:solidFill>
                <a:latin typeface="Cambria" panose="02040503050406030204" pitchFamily="18" charset="0"/>
                <a:ea typeface="Cambria" panose="02040503050406030204" pitchFamily="18" charset="0"/>
              </a:rPr>
              <a:t> </a:t>
            </a:r>
            <a:r>
              <a:rPr lang="uk-UA" sz="2600" baseline="30000" dirty="0">
                <a:solidFill>
                  <a:schemeClr val="tx1"/>
                </a:solidFill>
                <a:latin typeface="Cambria" panose="02040503050406030204" pitchFamily="18" charset="0"/>
                <a:ea typeface="Cambria" panose="02040503050406030204" pitchFamily="18" charset="0"/>
              </a:rPr>
              <a:t>80</a:t>
            </a:r>
            <a:r>
              <a:rPr lang="ru-RU" sz="2600" baseline="30000" dirty="0" err="1">
                <a:solidFill>
                  <a:schemeClr val="tx1"/>
                </a:solidFill>
                <a:latin typeface="Cambria" panose="02040503050406030204" pitchFamily="18" charset="0"/>
                <a:ea typeface="Cambria" panose="02040503050406030204" pitchFamily="18" charset="0"/>
              </a:rPr>
              <a:t>m</a:t>
            </a:r>
            <a:r>
              <a:rPr lang="ru-RU" sz="2600" dirty="0" err="1">
                <a:solidFill>
                  <a:schemeClr val="tx1"/>
                </a:solidFill>
                <a:latin typeface="Cambria" panose="02040503050406030204" pitchFamily="18" charset="0"/>
                <a:ea typeface="Cambria" panose="02040503050406030204" pitchFamily="18" charset="0"/>
              </a:rPr>
              <a:t>Br</a:t>
            </a:r>
            <a:r>
              <a:rPr lang="uk-UA" sz="2600" dirty="0">
                <a:solidFill>
                  <a:schemeClr val="tx1"/>
                </a:solidFill>
                <a:latin typeface="Cambria" panose="02040503050406030204" pitchFamily="18" charset="0"/>
                <a:ea typeface="Cambria" panose="02040503050406030204" pitchFamily="18" charset="0"/>
              </a:rPr>
              <a:t>, </a:t>
            </a:r>
            <a:r>
              <a:rPr lang="uk-UA" sz="2600" baseline="30000" dirty="0">
                <a:solidFill>
                  <a:schemeClr val="tx1"/>
                </a:solidFill>
                <a:latin typeface="Cambria" panose="02040503050406030204" pitchFamily="18" charset="0"/>
                <a:ea typeface="Cambria" panose="02040503050406030204" pitchFamily="18" charset="0"/>
              </a:rPr>
              <a:t>127</a:t>
            </a:r>
            <a:r>
              <a:rPr lang="en-US" sz="2600" baseline="30000" dirty="0" err="1">
                <a:solidFill>
                  <a:schemeClr val="tx1"/>
                </a:solidFill>
                <a:latin typeface="Cambria" panose="02040503050406030204" pitchFamily="18" charset="0"/>
                <a:ea typeface="Cambria" panose="02040503050406030204" pitchFamily="18" charset="0"/>
              </a:rPr>
              <a:t>m</a:t>
            </a:r>
            <a:r>
              <a:rPr lang="en-US" sz="2600" dirty="0" err="1">
                <a:solidFill>
                  <a:schemeClr val="tx1"/>
                </a:solidFill>
                <a:latin typeface="Cambria" panose="02040503050406030204" pitchFamily="18" charset="0"/>
                <a:ea typeface="Cambria" panose="02040503050406030204" pitchFamily="18" charset="0"/>
              </a:rPr>
              <a:t>Te</a:t>
            </a:r>
            <a:r>
              <a:rPr lang="uk-UA" sz="2600" dirty="0">
                <a:solidFill>
                  <a:schemeClr val="tx1"/>
                </a:solidFill>
                <a:latin typeface="Cambria" panose="02040503050406030204" pitchFamily="18" charset="0"/>
                <a:ea typeface="Cambria" panose="02040503050406030204" pitchFamily="18" charset="0"/>
              </a:rPr>
              <a:t>, </a:t>
            </a:r>
            <a:r>
              <a:rPr lang="uk-UA" sz="2600" baseline="30000" dirty="0">
                <a:solidFill>
                  <a:schemeClr val="tx1"/>
                </a:solidFill>
                <a:latin typeface="Cambria" panose="02040503050406030204" pitchFamily="18" charset="0"/>
                <a:ea typeface="Cambria" panose="02040503050406030204" pitchFamily="18" charset="0"/>
              </a:rPr>
              <a:t>116</a:t>
            </a:r>
            <a:r>
              <a:rPr lang="ru-RU" sz="2600" baseline="30000" dirty="0" err="1">
                <a:solidFill>
                  <a:schemeClr val="tx1"/>
                </a:solidFill>
                <a:latin typeface="Cambria" panose="02040503050406030204" pitchFamily="18" charset="0"/>
                <a:ea typeface="Cambria" panose="02040503050406030204" pitchFamily="18" charset="0"/>
              </a:rPr>
              <a:t>m</a:t>
            </a:r>
            <a:r>
              <a:rPr lang="ru-RU" sz="2600" dirty="0" err="1">
                <a:solidFill>
                  <a:schemeClr val="tx1"/>
                </a:solidFill>
                <a:latin typeface="Cambria" panose="02040503050406030204" pitchFamily="18" charset="0"/>
                <a:ea typeface="Cambria" panose="02040503050406030204" pitchFamily="18" charset="0"/>
              </a:rPr>
              <a:t>In</a:t>
            </a:r>
            <a:r>
              <a:rPr lang="uk-UA" sz="2600" dirty="0">
                <a:solidFill>
                  <a:schemeClr val="tx1"/>
                </a:solidFill>
                <a:latin typeface="Cambria" panose="02040503050406030204" pitchFamily="18" charset="0"/>
                <a:ea typeface="Cambria" panose="02040503050406030204" pitchFamily="18" charset="0"/>
              </a:rPr>
              <a:t>,</a:t>
            </a:r>
            <a:r>
              <a:rPr lang="uk-UA" sz="2600" baseline="30000" dirty="0">
                <a:solidFill>
                  <a:schemeClr val="tx1"/>
                </a:solidFill>
                <a:latin typeface="Cambria" panose="02040503050406030204" pitchFamily="18" charset="0"/>
                <a:ea typeface="Cambria" panose="02040503050406030204" pitchFamily="18" charset="0"/>
              </a:rPr>
              <a:t> 198</a:t>
            </a:r>
            <a:r>
              <a:rPr lang="ru-RU" sz="2600" baseline="30000" dirty="0">
                <a:solidFill>
                  <a:schemeClr val="tx1"/>
                </a:solidFill>
                <a:latin typeface="Cambria" panose="02040503050406030204" pitchFamily="18" charset="0"/>
                <a:ea typeface="Cambria" panose="02040503050406030204" pitchFamily="18" charset="0"/>
              </a:rPr>
              <a:t>m</a:t>
            </a:r>
            <a:r>
              <a:rPr lang="uk-UA" sz="2600" dirty="0">
                <a:solidFill>
                  <a:schemeClr val="tx1"/>
                </a:solidFill>
                <a:latin typeface="Cambria" panose="02040503050406030204" pitchFamily="18" charset="0"/>
                <a:ea typeface="Cambria" panose="02040503050406030204" pitchFamily="18" charset="0"/>
              </a:rPr>
              <a:t>А</a:t>
            </a:r>
            <a:r>
              <a:rPr lang="ru-RU" sz="2600" dirty="0">
                <a:solidFill>
                  <a:schemeClr val="tx1"/>
                </a:solidFill>
                <a:latin typeface="Cambria" panose="02040503050406030204" pitchFamily="18" charset="0"/>
                <a:ea typeface="Cambria" panose="02040503050406030204" pitchFamily="18" charset="0"/>
              </a:rPr>
              <a:t>u</a:t>
            </a:r>
            <a:r>
              <a:rPr lang="uk-UA" sz="2600" dirty="0">
                <a:solidFill>
                  <a:schemeClr val="tx1"/>
                </a:solidFill>
                <a:latin typeface="Cambria" panose="02040503050406030204" pitchFamily="18" charset="0"/>
                <a:ea typeface="Cambria" panose="02040503050406030204" pitchFamily="18" charset="0"/>
              </a:rPr>
              <a:t>,</a:t>
            </a:r>
            <a:r>
              <a:rPr lang="uk-UA" sz="2600" baseline="30000" dirty="0">
                <a:solidFill>
                  <a:schemeClr val="tx1"/>
                </a:solidFill>
                <a:latin typeface="Cambria" panose="02040503050406030204" pitchFamily="18" charset="0"/>
                <a:ea typeface="Cambria" panose="02040503050406030204" pitchFamily="18" charset="0"/>
              </a:rPr>
              <a:t> 110</a:t>
            </a:r>
            <a:r>
              <a:rPr lang="ru-RU" sz="2600" baseline="30000" dirty="0" err="1">
                <a:solidFill>
                  <a:schemeClr val="tx1"/>
                </a:solidFill>
                <a:latin typeface="Cambria" panose="02040503050406030204" pitchFamily="18" charset="0"/>
                <a:ea typeface="Cambria" panose="02040503050406030204" pitchFamily="18" charset="0"/>
              </a:rPr>
              <a:t>m</a:t>
            </a:r>
            <a:r>
              <a:rPr lang="ru-RU" sz="2600" dirty="0" err="1">
                <a:solidFill>
                  <a:schemeClr val="tx1"/>
                </a:solidFill>
                <a:latin typeface="Cambria" panose="02040503050406030204" pitchFamily="18" charset="0"/>
                <a:ea typeface="Cambria" panose="02040503050406030204" pitchFamily="18" charset="0"/>
              </a:rPr>
              <a:t>Ag</a:t>
            </a:r>
            <a:r>
              <a:rPr lang="uk-UA" sz="2600" dirty="0">
                <a:solidFill>
                  <a:schemeClr val="tx1"/>
                </a:solidFill>
                <a:latin typeface="Cambria" panose="02040503050406030204" pitchFamily="18" charset="0"/>
                <a:ea typeface="Cambria" panose="02040503050406030204" pitchFamily="18" charset="0"/>
              </a:rPr>
              <a:t>  та </a:t>
            </a:r>
            <a:r>
              <a:rPr lang="uk-UA" sz="2600" b="1" dirty="0">
                <a:solidFill>
                  <a:schemeClr val="tx1"/>
                </a:solidFill>
                <a:latin typeface="Cambria" panose="02040503050406030204" pitchFamily="18" charset="0"/>
                <a:ea typeface="Cambria" panose="02040503050406030204" pitchFamily="18" charset="0"/>
              </a:rPr>
              <a:t>радіонуклідів</a:t>
            </a:r>
            <a:r>
              <a:rPr lang="uk-UA" sz="2600" dirty="0">
                <a:solidFill>
                  <a:schemeClr val="tx1"/>
                </a:solidFill>
                <a:latin typeface="Cambria" panose="02040503050406030204" pitchFamily="18" charset="0"/>
                <a:ea typeface="Cambria" panose="02040503050406030204" pitchFamily="18" charset="0"/>
              </a:rPr>
              <a:t> </a:t>
            </a:r>
            <a:r>
              <a:rPr lang="uk-UA" sz="2600" baseline="30000" dirty="0">
                <a:solidFill>
                  <a:schemeClr val="tx1"/>
                </a:solidFill>
                <a:latin typeface="Cambria" panose="02040503050406030204" pitchFamily="18" charset="0"/>
                <a:ea typeface="Cambria" panose="02040503050406030204" pitchFamily="18" charset="0"/>
              </a:rPr>
              <a:t>56</a:t>
            </a:r>
            <a:r>
              <a:rPr lang="ru-RU" sz="2600" dirty="0" err="1">
                <a:solidFill>
                  <a:schemeClr val="tx1"/>
                </a:solidFill>
                <a:latin typeface="Cambria" panose="02040503050406030204" pitchFamily="18" charset="0"/>
                <a:ea typeface="Cambria" panose="02040503050406030204" pitchFamily="18" charset="0"/>
              </a:rPr>
              <a:t>Mn</a:t>
            </a:r>
            <a:r>
              <a:rPr lang="uk-UA" sz="2600" dirty="0">
                <a:solidFill>
                  <a:schemeClr val="tx1"/>
                </a:solidFill>
                <a:latin typeface="Cambria" panose="02040503050406030204" pitchFamily="18" charset="0"/>
                <a:ea typeface="Cambria" panose="02040503050406030204" pitchFamily="18" charset="0"/>
              </a:rPr>
              <a:t>,</a:t>
            </a:r>
            <a:r>
              <a:rPr lang="uk-UA" sz="2600" baseline="30000" dirty="0">
                <a:solidFill>
                  <a:schemeClr val="tx1"/>
                </a:solidFill>
                <a:latin typeface="Cambria" panose="02040503050406030204" pitchFamily="18" charset="0"/>
                <a:ea typeface="Cambria" panose="02040503050406030204" pitchFamily="18" charset="0"/>
              </a:rPr>
              <a:t> 154</a:t>
            </a:r>
            <a:r>
              <a:rPr lang="ru-RU" sz="2600" dirty="0" err="1">
                <a:solidFill>
                  <a:schemeClr val="tx1"/>
                </a:solidFill>
                <a:latin typeface="Cambria" panose="02040503050406030204" pitchFamily="18" charset="0"/>
                <a:ea typeface="Cambria" panose="02040503050406030204" pitchFamily="18" charset="0"/>
              </a:rPr>
              <a:t>Eu</a:t>
            </a:r>
            <a:r>
              <a:rPr lang="uk-UA" sz="2600" dirty="0">
                <a:solidFill>
                  <a:schemeClr val="tx1"/>
                </a:solidFill>
                <a:latin typeface="Cambria" panose="02040503050406030204" pitchFamily="18" charset="0"/>
                <a:ea typeface="Cambria" panose="02040503050406030204" pitchFamily="18" charset="0"/>
              </a:rPr>
              <a:t> </a:t>
            </a:r>
            <a:r>
              <a:rPr lang="uk-UA" sz="2600" b="1" dirty="0">
                <a:solidFill>
                  <a:schemeClr val="tx1"/>
                </a:solidFill>
                <a:latin typeface="Cambria" panose="02040503050406030204" pitchFamily="18" charset="0"/>
                <a:ea typeface="Cambria" panose="02040503050406030204" pitchFamily="18" charset="0"/>
              </a:rPr>
              <a:t>з опромінених матриць»</a:t>
            </a:r>
            <a:br>
              <a:rPr lang="uk-UA" sz="2600" b="1" dirty="0">
                <a:solidFill>
                  <a:schemeClr val="tx1"/>
                </a:solidFill>
                <a:latin typeface="Cambria" panose="02040503050406030204" pitchFamily="18" charset="0"/>
                <a:ea typeface="Cambria" panose="02040503050406030204" pitchFamily="18" charset="0"/>
              </a:rPr>
            </a:br>
            <a:r>
              <a:rPr lang="uk-UA" sz="2600" b="1" dirty="0">
                <a:solidFill>
                  <a:schemeClr val="tx1"/>
                </a:solidFill>
                <a:latin typeface="Cambria" panose="02040503050406030204" pitchFamily="18" charset="0"/>
                <a:ea typeface="Cambria" panose="02040503050406030204" pitchFamily="18" charset="0"/>
              </a:rPr>
              <a:t/>
            </a:r>
            <a:br>
              <a:rPr lang="uk-UA" sz="2600" b="1" dirty="0">
                <a:solidFill>
                  <a:schemeClr val="tx1"/>
                </a:solidFill>
                <a:latin typeface="Cambria" panose="02040503050406030204" pitchFamily="18" charset="0"/>
                <a:ea typeface="Cambria" panose="02040503050406030204" pitchFamily="18" charset="0"/>
              </a:rPr>
            </a:br>
            <a:r>
              <a:rPr lang="uk-UA" sz="2600" b="1" dirty="0">
                <a:solidFill>
                  <a:schemeClr val="tx1"/>
                </a:solidFill>
                <a:latin typeface="Cambria" panose="02040503050406030204" pitchFamily="18" charset="0"/>
                <a:ea typeface="Cambria" panose="02040503050406030204" pitchFamily="18" charset="0"/>
              </a:rPr>
              <a:t>«</a:t>
            </a:r>
            <a:r>
              <a:rPr lang="ru-RU" sz="2600" b="1" dirty="0" err="1">
                <a:solidFill>
                  <a:schemeClr val="tx1"/>
                </a:solidFill>
                <a:latin typeface="Cambria" panose="02040503050406030204" pitchFamily="18" charset="0"/>
                <a:ea typeface="Cambria" panose="02040503050406030204" pitchFamily="18" charset="0"/>
              </a:rPr>
              <a:t>Індикатори</a:t>
            </a:r>
            <a:r>
              <a:rPr lang="ru-RU" sz="2600" b="1" dirty="0">
                <a:solidFill>
                  <a:schemeClr val="tx1"/>
                </a:solidFill>
                <a:latin typeface="Cambria" panose="02040503050406030204" pitchFamily="18" charset="0"/>
                <a:ea typeface="Cambria" panose="02040503050406030204" pitchFamily="18" charset="0"/>
              </a:rPr>
              <a:t> на </a:t>
            </a:r>
            <a:r>
              <a:rPr lang="ru-RU" sz="2600" b="1" dirty="0" err="1">
                <a:solidFill>
                  <a:schemeClr val="tx1"/>
                </a:solidFill>
                <a:latin typeface="Cambria" panose="02040503050406030204" pitchFamily="18" charset="0"/>
                <a:ea typeface="Cambria" panose="02040503050406030204" pitchFamily="18" charset="0"/>
              </a:rPr>
              <a:t>основі</a:t>
            </a:r>
            <a:r>
              <a:rPr lang="ru-RU" sz="2600" b="1" dirty="0">
                <a:solidFill>
                  <a:schemeClr val="tx1"/>
                </a:solidFill>
                <a:latin typeface="Cambria" panose="02040503050406030204" pitchFamily="18" charset="0"/>
                <a:ea typeface="Cambria" panose="02040503050406030204" pitchFamily="18" charset="0"/>
              </a:rPr>
              <a:t> </a:t>
            </a:r>
            <a:r>
              <a:rPr lang="ru-RU" sz="2600" b="1" dirty="0" err="1">
                <a:solidFill>
                  <a:schemeClr val="tx1"/>
                </a:solidFill>
                <a:latin typeface="Cambria" panose="02040503050406030204" pitchFamily="18" charset="0"/>
                <a:ea typeface="Cambria" panose="02040503050406030204" pitchFamily="18" charset="0"/>
              </a:rPr>
              <a:t>похідних</a:t>
            </a:r>
            <a:r>
              <a:rPr lang="ru-RU" sz="2600" b="1" dirty="0">
                <a:solidFill>
                  <a:schemeClr val="tx1"/>
                </a:solidFill>
                <a:latin typeface="Cambria" panose="02040503050406030204" pitchFamily="18" charset="0"/>
                <a:ea typeface="Cambria" panose="02040503050406030204" pitchFamily="18" charset="0"/>
              </a:rPr>
              <a:t> </a:t>
            </a:r>
            <a:r>
              <a:rPr lang="ru-RU" sz="2600" b="1" dirty="0" err="1">
                <a:solidFill>
                  <a:schemeClr val="tx1"/>
                </a:solidFill>
                <a:latin typeface="Cambria" panose="02040503050406030204" pitchFamily="18" charset="0"/>
                <a:ea typeface="Cambria" panose="02040503050406030204" pitchFamily="18" charset="0"/>
              </a:rPr>
              <a:t>хромону</a:t>
            </a:r>
            <a:r>
              <a:rPr lang="ru-RU" sz="2600" b="1" dirty="0">
                <a:solidFill>
                  <a:schemeClr val="tx1"/>
                </a:solidFill>
                <a:latin typeface="Cambria" panose="02040503050406030204" pitchFamily="18" charset="0"/>
                <a:ea typeface="Cambria" panose="02040503050406030204" pitchFamily="18" charset="0"/>
              </a:rPr>
              <a:t> для флуоресцентного </a:t>
            </a:r>
            <a:r>
              <a:rPr lang="ru-RU" sz="2600" b="1" dirty="0" err="1">
                <a:solidFill>
                  <a:schemeClr val="tx1"/>
                </a:solidFill>
                <a:latin typeface="Cambria" panose="02040503050406030204" pitchFamily="18" charset="0"/>
                <a:ea typeface="Cambria" panose="02040503050406030204" pitchFamily="18" charset="0"/>
              </a:rPr>
              <a:t>визначення</a:t>
            </a:r>
            <a:r>
              <a:rPr lang="ru-RU" sz="2600" b="1" dirty="0">
                <a:solidFill>
                  <a:schemeClr val="tx1"/>
                </a:solidFill>
                <a:latin typeface="Cambria" panose="02040503050406030204" pitchFamily="18" charset="0"/>
                <a:ea typeface="Cambria" panose="02040503050406030204" pitchFamily="18" charset="0"/>
              </a:rPr>
              <a:t> </a:t>
            </a:r>
            <a:r>
              <a:rPr lang="ru-RU" sz="2600" b="1" dirty="0" err="1">
                <a:solidFill>
                  <a:schemeClr val="tx1"/>
                </a:solidFill>
                <a:latin typeface="Cambria" panose="02040503050406030204" pitchFamily="18" charset="0"/>
                <a:ea typeface="Cambria" panose="02040503050406030204" pitchFamily="18" charset="0"/>
              </a:rPr>
              <a:t>активності</a:t>
            </a:r>
            <a:r>
              <a:rPr lang="ru-RU" sz="2600" b="1" dirty="0">
                <a:solidFill>
                  <a:schemeClr val="tx1"/>
                </a:solidFill>
                <a:latin typeface="Cambria" panose="02040503050406030204" pitchFamily="18" charset="0"/>
                <a:ea typeface="Cambria" panose="02040503050406030204" pitchFamily="18" charset="0"/>
              </a:rPr>
              <a:t> β–</a:t>
            </a:r>
            <a:r>
              <a:rPr lang="ru-RU" sz="2600" b="1" dirty="0" err="1">
                <a:solidFill>
                  <a:schemeClr val="tx1"/>
                </a:solidFill>
                <a:latin typeface="Cambria" panose="02040503050406030204" pitchFamily="18" charset="0"/>
                <a:ea typeface="Cambria" panose="02040503050406030204" pitchFamily="18" charset="0"/>
              </a:rPr>
              <a:t>глюкозидаз</a:t>
            </a:r>
            <a:r>
              <a:rPr lang="ru-RU" sz="2600" b="1" dirty="0">
                <a:solidFill>
                  <a:schemeClr val="tx1"/>
                </a:solidFill>
                <a:latin typeface="Cambria" panose="02040503050406030204" pitchFamily="18" charset="0"/>
                <a:ea typeface="Cambria" panose="02040503050406030204" pitchFamily="18" charset="0"/>
              </a:rPr>
              <a:t>»</a:t>
            </a:r>
            <a:r>
              <a:rPr lang="uk-UA" sz="2600" b="1" dirty="0">
                <a:solidFill>
                  <a:schemeClr val="tx1"/>
                </a:solidFill>
                <a:latin typeface="Cambria" panose="02040503050406030204" pitchFamily="18" charset="0"/>
                <a:ea typeface="Cambria" panose="02040503050406030204" pitchFamily="18" charset="0"/>
              </a:rPr>
              <a:t/>
            </a:r>
            <a:br>
              <a:rPr lang="uk-UA" sz="2600" b="1" dirty="0">
                <a:solidFill>
                  <a:schemeClr val="tx1"/>
                </a:solidFill>
                <a:latin typeface="Cambria" panose="02040503050406030204" pitchFamily="18" charset="0"/>
                <a:ea typeface="Cambria" panose="02040503050406030204" pitchFamily="18" charset="0"/>
              </a:rPr>
            </a:br>
            <a:endParaRPr lang="ru-RU" sz="2600" dirty="0">
              <a:solidFill>
                <a:schemeClr val="tx1"/>
              </a:solidFill>
              <a:latin typeface="Cambria" panose="02040503050406030204" pitchFamily="18" charset="0"/>
              <a:ea typeface="Cambria" panose="02040503050406030204" pitchFamily="18" charset="0"/>
            </a:endParaRPr>
          </a:p>
        </p:txBody>
      </p:sp>
      <p:sp>
        <p:nvSpPr>
          <p:cNvPr id="7" name="Заголовок 6">
            <a:extLst>
              <a:ext uri="{FF2B5EF4-FFF2-40B4-BE49-F238E27FC236}">
                <a16:creationId xmlns:a16="http://schemas.microsoft.com/office/drawing/2014/main" id="{AC20F625-6EE9-4B92-BA3C-43F2DDB6EB7A}"/>
              </a:ext>
            </a:extLst>
          </p:cNvPr>
          <p:cNvSpPr>
            <a:spLocks noGrp="1"/>
          </p:cNvSpPr>
          <p:nvPr>
            <p:ph type="title"/>
          </p:nvPr>
        </p:nvSpPr>
        <p:spPr>
          <a:xfrm>
            <a:off x="6930776" y="707090"/>
            <a:ext cx="4644000" cy="816249"/>
          </a:xfrm>
        </p:spPr>
        <p:txBody>
          <a:bodyPr>
            <a:spAutoFit/>
          </a:bodyPr>
          <a:lstStyle/>
          <a:p>
            <a:r>
              <a:rPr lang="uk-UA" sz="2800" b="1" dirty="0">
                <a:solidFill>
                  <a:schemeClr val="tx1"/>
                </a:solidFill>
                <a:latin typeface="Cambria" panose="02040503050406030204" pitchFamily="18" charset="0"/>
                <a:ea typeface="Cambria" panose="02040503050406030204" pitchFamily="18" charset="0"/>
                <a:cs typeface="Arial" panose="020B0604020202020204" pitchFamily="34" charset="0"/>
              </a:rPr>
              <a:t>Практичне використання ядерних ізомерів:</a:t>
            </a:r>
            <a:endParaRPr lang="ru-RU" sz="28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279891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a:extLst>
              <a:ext uri="{FF2B5EF4-FFF2-40B4-BE49-F238E27FC236}">
                <a16:creationId xmlns:a16="http://schemas.microsoft.com/office/drawing/2014/main" id="{88A3B9A3-E4C7-4E87-9EAE-EBDC28D24C12}"/>
              </a:ext>
            </a:extLst>
          </p:cNvPr>
          <p:cNvSpPr>
            <a:spLocks noGrp="1"/>
          </p:cNvSpPr>
          <p:nvPr>
            <p:ph type="body" sz="half" idx="2"/>
          </p:nvPr>
        </p:nvSpPr>
        <p:spPr>
          <a:xfrm>
            <a:off x="129307" y="1901702"/>
            <a:ext cx="5754254" cy="4247186"/>
          </a:xfrm>
        </p:spPr>
        <p:txBody>
          <a:bodyPr rtlCol="0"/>
          <a:lstStyle/>
          <a:p>
            <a:pPr>
              <a:lnSpc>
                <a:spcPct val="115000"/>
              </a:lnSpc>
              <a:spcAft>
                <a:spcPts val="1000"/>
              </a:spcAft>
            </a:pPr>
            <a:r>
              <a:rPr lang="uk-UA" sz="180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Проєкт</a:t>
            </a:r>
            <a:r>
              <a:rPr lang="uk-UA"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«Акомодація регіонального розмаїття в Україні»,</a:t>
            </a:r>
            <a:r>
              <a:rPr lang="uk-UA" dirty="0">
                <a:solidFill>
                  <a:schemeClr val="tx1"/>
                </a:solidFill>
                <a:latin typeface="Cambria" panose="02040503050406030204" pitchFamily="18" charset="0"/>
                <a:ea typeface="Cambria" panose="02040503050406030204" pitchFamily="18" charset="0"/>
                <a:cs typeface="Times New Roman" panose="02020603050405020304" pitchFamily="18" charset="0"/>
              </a:rPr>
              <a:t> Дослідницька Рада Норвегії </a:t>
            </a:r>
            <a:r>
              <a:rPr lang="uk-UA" dirty="0">
                <a:solidFill>
                  <a:schemeClr val="tx1"/>
                </a:solidFill>
                <a:latin typeface="Cambria" panose="02040503050406030204" pitchFamily="18" charset="0"/>
                <a:ea typeface="Cambria" panose="02040503050406030204" pitchFamily="18" charset="0"/>
              </a:rPr>
              <a:t>(м. Осло). </a:t>
            </a:r>
            <a:r>
              <a:rPr lang="uk-UA"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uk-UA"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uk-UA" sz="1800" b="1" dirty="0">
                <a:solidFill>
                  <a:schemeClr val="tx1"/>
                </a:solidFill>
                <a:effectLst/>
                <a:latin typeface="Cambria" panose="02040503050406030204" pitchFamily="18" charset="0"/>
                <a:ea typeface="Cambria" panose="02040503050406030204" pitchFamily="18" charset="0"/>
              </a:rPr>
              <a:t>2 029 тис. грн.</a:t>
            </a:r>
          </a:p>
          <a:p>
            <a:r>
              <a:rPr lang="uk-UA" sz="1800" dirty="0" err="1">
                <a:solidFill>
                  <a:schemeClr val="tx1"/>
                </a:solidFill>
                <a:effectLst/>
                <a:latin typeface="Cambria" panose="02040503050406030204" pitchFamily="18" charset="0"/>
                <a:ea typeface="Cambria" panose="02040503050406030204" pitchFamily="18" charset="0"/>
              </a:rPr>
              <a:t>Проєкт</a:t>
            </a:r>
            <a:r>
              <a:rPr lang="uk-UA" sz="1800" dirty="0">
                <a:solidFill>
                  <a:schemeClr val="tx1"/>
                </a:solidFill>
                <a:effectLst/>
                <a:latin typeface="Cambria" panose="02040503050406030204" pitchFamily="18" charset="0"/>
                <a:ea typeface="Cambria" panose="02040503050406030204" pitchFamily="18" charset="0"/>
              </a:rPr>
              <a:t> «</a:t>
            </a:r>
            <a:r>
              <a:rPr lang="uk-UA"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Українські міста на лінії геополітичного розлому: міська ідентичність, геополітика та міська політика», У</a:t>
            </a:r>
            <a:r>
              <a:rPr lang="uk-UA" dirty="0">
                <a:solidFill>
                  <a:schemeClr val="tx1"/>
                </a:solidFill>
                <a:latin typeface="Cambria" panose="02040503050406030204" pitchFamily="18" charset="0"/>
                <a:ea typeface="Cambria" panose="02040503050406030204" pitchFamily="18" charset="0"/>
                <a:cs typeface="Times New Roman" panose="02020603050405020304" pitchFamily="18" charset="0"/>
              </a:rPr>
              <a:t>ніверситет Осло </a:t>
            </a:r>
            <a:r>
              <a:rPr lang="uk-UA"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t>
            </a:r>
            <a:r>
              <a:rPr lang="uk-UA"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uk-UA" sz="18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245 </a:t>
            </a:r>
            <a:r>
              <a:rPr lang="uk-UA" sz="1800" b="1"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тис.грн</a:t>
            </a:r>
            <a:r>
              <a:rPr lang="uk-UA" sz="18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t>
            </a:r>
          </a:p>
          <a:p>
            <a:pPr>
              <a:spcBef>
                <a:spcPts val="600"/>
              </a:spcBef>
              <a:spcAft>
                <a:spcPts val="0"/>
              </a:spcAft>
            </a:pPr>
            <a:r>
              <a:rPr lang="uk-UA"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«Кордони Європейського Союзу – формування кордонів, політичні ландшафти та соціальні арени: потенціали та виклики розвитку концепції кордонів у світі після закінчення холодної війни» – </a:t>
            </a:r>
            <a:r>
              <a:rPr lang="uk-UA"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uk-UA" b="1" dirty="0">
                <a:solidFill>
                  <a:schemeClr val="tx1"/>
                </a:solidFill>
                <a:latin typeface="Cambria" panose="02040503050406030204" pitchFamily="18" charset="0"/>
                <a:ea typeface="Cambria" panose="02040503050406030204" pitchFamily="18" charset="0"/>
                <a:cs typeface="Times New Roman" panose="02020603050405020304" pitchFamily="18" charset="0"/>
              </a:rPr>
              <a:t>798 тис. грн</a:t>
            </a:r>
            <a:r>
              <a:rPr lang="uk-UA"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a:p>
            <a:pPr>
              <a:spcBef>
                <a:spcPts val="600"/>
              </a:spcBef>
              <a:spcAft>
                <a:spcPts val="0"/>
              </a:spcAft>
            </a:pPr>
            <a:r>
              <a:rPr lang="uk-UA" sz="1800" dirty="0">
                <a:solidFill>
                  <a:schemeClr val="tx1"/>
                </a:solidFill>
                <a:effectLst/>
                <a:latin typeface="Cambria" panose="02040503050406030204" pitchFamily="18" charset="0"/>
                <a:ea typeface="Cambria" panose="02040503050406030204" pitchFamily="18" charset="0"/>
              </a:rPr>
              <a:t>«Майбутнє державного управління», </a:t>
            </a:r>
            <a:r>
              <a:rPr lang="ru-RU" sz="180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Словацька</a:t>
            </a:r>
            <a:r>
              <a:rPr lang="ru-RU"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ru-RU" sz="180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Республіка</a:t>
            </a:r>
            <a:r>
              <a:rPr lang="ru-RU"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Фонд “EEA </a:t>
            </a:r>
            <a:r>
              <a:rPr lang="ru-RU" sz="180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Grants</a:t>
            </a:r>
            <a:r>
              <a:rPr lang="ru-RU"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t>
            </a:r>
            <a:r>
              <a:rPr lang="uk-UA"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uk-UA" sz="1800" b="1" spc="-4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151 </a:t>
            </a:r>
            <a:r>
              <a:rPr lang="uk-UA" sz="1800" b="1" spc="-4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тис.грн</a:t>
            </a:r>
            <a:r>
              <a:rPr lang="uk-UA" sz="1800" b="1" spc="-4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t>
            </a:r>
          </a:p>
          <a:p>
            <a:pPr>
              <a:spcBef>
                <a:spcPts val="600"/>
              </a:spcBef>
              <a:spcAft>
                <a:spcPts val="0"/>
              </a:spcAft>
            </a:pPr>
            <a:r>
              <a:rPr lang="uk-UA" sz="1800" dirty="0">
                <a:solidFill>
                  <a:schemeClr val="tx1"/>
                </a:solidFill>
                <a:effectLst/>
                <a:latin typeface="Cambria" panose="02040503050406030204" pitchFamily="18" charset="0"/>
                <a:ea typeface="Cambria" panose="02040503050406030204" pitchFamily="18" charset="0"/>
              </a:rPr>
              <a:t>«Проведення досліджень щодо розвитку окремих галузей економіки</a:t>
            </a:r>
            <a:r>
              <a:rPr lang="ru-RU" sz="1800" dirty="0">
                <a:solidFill>
                  <a:schemeClr val="tx1"/>
                </a:solidFill>
                <a:effectLst/>
                <a:latin typeface="Cambria" panose="02040503050406030204" pitchFamily="18" charset="0"/>
                <a:ea typeface="Cambria" panose="02040503050406030204" pitchFamily="18" charset="0"/>
              </a:rPr>
              <a:t>» </a:t>
            </a:r>
            <a:r>
              <a:rPr lang="uk-UA"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uk-UA" sz="18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48 тис. грн.</a:t>
            </a:r>
            <a:r>
              <a:rPr lang="uk-UA" sz="1800" b="1" dirty="0">
                <a:solidFill>
                  <a:schemeClr val="tx1"/>
                </a:solidFill>
                <a:effectLst/>
                <a:latin typeface="Cambria" panose="02040503050406030204" pitchFamily="18" charset="0"/>
                <a:ea typeface="Cambria" panose="02040503050406030204" pitchFamily="18" charset="0"/>
              </a:rPr>
              <a:t> </a:t>
            </a:r>
            <a:endParaRPr lang="uk-UA"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endParaRPr lang="uk-UA"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endParaRPr lang="ru-RU"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endParaRPr lang="ru-RU"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marL="0" indent="0">
              <a:buNone/>
            </a:pPr>
            <a:r>
              <a:rPr lang="uk-UA" dirty="0">
                <a:solidFill>
                  <a:schemeClr val="tx1"/>
                </a:solidFill>
                <a:latin typeface="Cambria" panose="02040503050406030204" pitchFamily="18" charset="0"/>
                <a:ea typeface="Cambria" panose="02040503050406030204" pitchFamily="18" charset="0"/>
              </a:rPr>
              <a:t> </a:t>
            </a:r>
          </a:p>
          <a:p>
            <a:pPr marL="0" indent="0">
              <a:spcBef>
                <a:spcPts val="600"/>
              </a:spcBef>
              <a:spcAft>
                <a:spcPts val="0"/>
              </a:spcAft>
              <a:buNone/>
            </a:pPr>
            <a:r>
              <a:rPr lang="uk-UA" b="1" dirty="0">
                <a:solidFill>
                  <a:schemeClr val="tx1"/>
                </a:solidFill>
                <a:latin typeface="Cambria" panose="02040503050406030204" pitchFamily="18" charset="0"/>
                <a:ea typeface="Cambria" panose="02040503050406030204" pitchFamily="18" charset="0"/>
              </a:rPr>
              <a:t>     </a:t>
            </a:r>
            <a:endParaRPr lang="uk-UA" b="1" dirty="0">
              <a:solidFill>
                <a:schemeClr val="tx1"/>
              </a:solidFill>
              <a:effectLst/>
              <a:latin typeface="Cambria" panose="02040503050406030204" pitchFamily="18" charset="0"/>
              <a:ea typeface="Cambria" panose="02040503050406030204" pitchFamily="18" charset="0"/>
            </a:endParaRPr>
          </a:p>
          <a:p>
            <a:endParaRPr lang="uk-UA" dirty="0">
              <a:solidFill>
                <a:schemeClr val="tx1"/>
              </a:solidFill>
              <a:effectLst/>
              <a:latin typeface="Cambria" panose="02040503050406030204" pitchFamily="18" charset="0"/>
              <a:ea typeface="Cambria" panose="02040503050406030204" pitchFamily="18" charset="0"/>
            </a:endParaRPr>
          </a:p>
          <a:p>
            <a:endParaRPr lang="uk-UA"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sp>
        <p:nvSpPr>
          <p:cNvPr id="33" name="Объект 32">
            <a:extLst>
              <a:ext uri="{FF2B5EF4-FFF2-40B4-BE49-F238E27FC236}">
                <a16:creationId xmlns:a16="http://schemas.microsoft.com/office/drawing/2014/main" id="{D952927E-AEC4-40FF-ABBD-2A3BE13F3061}"/>
              </a:ext>
            </a:extLst>
          </p:cNvPr>
          <p:cNvSpPr>
            <a:spLocks noGrp="1"/>
          </p:cNvSpPr>
          <p:nvPr>
            <p:ph sz="quarter" idx="15"/>
          </p:nvPr>
        </p:nvSpPr>
        <p:spPr>
          <a:xfrm>
            <a:off x="6747295" y="5188236"/>
            <a:ext cx="4858459" cy="1126906"/>
          </a:xfrm>
        </p:spPr>
        <p:txBody>
          <a:bodyPr rtlCol="0"/>
          <a:lstStyle/>
          <a:p>
            <a:pPr>
              <a:lnSpc>
                <a:spcPct val="100000"/>
              </a:lnSpc>
              <a:spcBef>
                <a:spcPts val="0"/>
              </a:spcBef>
              <a:spcAft>
                <a:spcPts val="0"/>
              </a:spcAft>
            </a:pPr>
            <a:r>
              <a:rPr lang="ru-RU" sz="2000" b="1" dirty="0" err="1">
                <a:solidFill>
                  <a:schemeClr val="tx1"/>
                </a:solidFill>
                <a:latin typeface="Cambria" panose="02040503050406030204" pitchFamily="18" charset="0"/>
                <a:ea typeface="Cambria" panose="02040503050406030204" pitchFamily="18" charset="0"/>
              </a:rPr>
              <a:t>Керівники</a:t>
            </a:r>
            <a:r>
              <a:rPr lang="ru-RU" sz="2000" b="1" dirty="0">
                <a:solidFill>
                  <a:schemeClr val="tx1"/>
                </a:solidFill>
                <a:latin typeface="Cambria" panose="02040503050406030204" pitchFamily="18" charset="0"/>
                <a:ea typeface="Cambria" panose="02040503050406030204" pitchFamily="18" charset="0"/>
              </a:rPr>
              <a:t>: </a:t>
            </a:r>
            <a:r>
              <a:rPr lang="ru-RU" sz="2000" b="1" spc="-40" dirty="0" err="1">
                <a:solidFill>
                  <a:schemeClr val="tx1"/>
                </a:solidFill>
                <a:latin typeface="Cambria" panose="02040503050406030204" pitchFamily="18" charset="0"/>
                <a:ea typeface="Cambria" panose="02040503050406030204" pitchFamily="18" charset="0"/>
              </a:rPr>
              <a:t>Філіпова</a:t>
            </a:r>
            <a:r>
              <a:rPr lang="ru-RU" sz="2000" b="1" spc="-40" dirty="0">
                <a:solidFill>
                  <a:schemeClr val="tx1"/>
                </a:solidFill>
                <a:latin typeface="Cambria" panose="02040503050406030204" pitchFamily="18" charset="0"/>
                <a:ea typeface="Cambria" panose="02040503050406030204" pitchFamily="18" charset="0"/>
              </a:rPr>
              <a:t> О.А., </a:t>
            </a:r>
            <a:r>
              <a:rPr lang="ru-RU" sz="2000" b="1" spc="-40" dirty="0" err="1">
                <a:solidFill>
                  <a:schemeClr val="tx1"/>
                </a:solidFill>
                <a:latin typeface="Cambria" panose="02040503050406030204" pitchFamily="18" charset="0"/>
                <a:ea typeface="Cambria" panose="02040503050406030204" pitchFamily="18" charset="0"/>
              </a:rPr>
              <a:t>Бакіров</a:t>
            </a:r>
            <a:r>
              <a:rPr lang="ru-RU" sz="2000" b="1" spc="-40" dirty="0">
                <a:solidFill>
                  <a:schemeClr val="tx1"/>
                </a:solidFill>
                <a:latin typeface="Cambria" panose="02040503050406030204" pitchFamily="18" charset="0"/>
                <a:ea typeface="Cambria" panose="02040503050406030204" pitchFamily="18" charset="0"/>
              </a:rPr>
              <a:t> В.С., </a:t>
            </a:r>
            <a:r>
              <a:rPr lang="ru-RU" sz="2000" b="1" spc="-40" dirty="0" err="1">
                <a:solidFill>
                  <a:schemeClr val="tx1"/>
                </a:solidFill>
                <a:latin typeface="Cambria" panose="02040503050406030204" pitchFamily="18" charset="0"/>
                <a:ea typeface="Cambria" panose="02040503050406030204" pitchFamily="18" charset="0"/>
              </a:rPr>
              <a:t>Мусієздов</a:t>
            </a:r>
            <a:r>
              <a:rPr lang="ru-RU" sz="2000" b="1" spc="-40" dirty="0">
                <a:solidFill>
                  <a:schemeClr val="tx1"/>
                </a:solidFill>
                <a:latin typeface="Cambria" panose="02040503050406030204" pitchFamily="18" charset="0"/>
                <a:ea typeface="Cambria" panose="02040503050406030204" pitchFamily="18" charset="0"/>
              </a:rPr>
              <a:t> О.О., Мурадян О.С.</a:t>
            </a:r>
          </a:p>
        </p:txBody>
      </p:sp>
      <p:sp>
        <p:nvSpPr>
          <p:cNvPr id="5" name="Заголовок 4">
            <a:extLst>
              <a:ext uri="{FF2B5EF4-FFF2-40B4-BE49-F238E27FC236}">
                <a16:creationId xmlns:a16="http://schemas.microsoft.com/office/drawing/2014/main" id="{F45C3FB3-AE2F-41D6-BB5D-19C78EBDE4FE}"/>
              </a:ext>
            </a:extLst>
          </p:cNvPr>
          <p:cNvSpPr>
            <a:spLocks noGrp="1"/>
          </p:cNvSpPr>
          <p:nvPr>
            <p:ph type="title"/>
          </p:nvPr>
        </p:nvSpPr>
        <p:spPr>
          <a:xfrm>
            <a:off x="129307" y="351403"/>
            <a:ext cx="5634183" cy="1428136"/>
          </a:xfrm>
        </p:spPr>
        <p:txBody>
          <a:bodyPr/>
          <a:lstStyle/>
          <a:p>
            <a:pPr>
              <a:lnSpc>
                <a:spcPct val="100000"/>
              </a:lnSpc>
              <a:spcBef>
                <a:spcPts val="600"/>
              </a:spcBef>
            </a:pPr>
            <a:r>
              <a:rPr lang="uk-UA" sz="2200" b="1" spc="-40" dirty="0">
                <a:solidFill>
                  <a:srgbClr val="151617"/>
                </a:solidFill>
                <a:effectLst/>
                <a:latin typeface="Cambria" panose="02040503050406030204" pitchFamily="18" charset="0"/>
                <a:ea typeface="Cambria" panose="02040503050406030204" pitchFamily="18" charset="0"/>
                <a:cs typeface="Times New Roman" panose="02020603050405020304" pitchFamily="18" charset="0"/>
              </a:rPr>
              <a:t>Соціально-гуманітарні дослідження (соціологічні, маркетингові, електоральні, соціально-економічні).</a:t>
            </a:r>
            <a:br>
              <a:rPr lang="uk-UA" sz="2200" b="1" spc="-40" dirty="0">
                <a:solidFill>
                  <a:srgbClr val="151617"/>
                </a:solidFill>
                <a:effectLst/>
                <a:latin typeface="Cambria" panose="02040503050406030204" pitchFamily="18" charset="0"/>
                <a:ea typeface="Cambria" panose="02040503050406030204" pitchFamily="18" charset="0"/>
                <a:cs typeface="Times New Roman" panose="02020603050405020304" pitchFamily="18" charset="0"/>
              </a:rPr>
            </a:br>
            <a:r>
              <a:rPr lang="uk-UA" sz="2200" b="1" spc="-40" dirty="0">
                <a:solidFill>
                  <a:schemeClr val="tx1"/>
                </a:solidFill>
                <a:latin typeface="Cambria" panose="02040503050406030204" pitchFamily="18" charset="0"/>
                <a:ea typeface="Cambria" panose="02040503050406030204" pitchFamily="18" charset="0"/>
                <a:cs typeface="Arial" panose="020B0604020202020204" pitchFamily="34" charset="0"/>
              </a:rPr>
              <a:t>Міжнародні гранти, </a:t>
            </a:r>
            <a:r>
              <a:rPr lang="uk-UA" sz="2200" b="1" spc="-40" dirty="0" err="1">
                <a:solidFill>
                  <a:schemeClr val="tx1"/>
                </a:solidFill>
                <a:latin typeface="Cambria" panose="02040503050406030204" pitchFamily="18" charset="0"/>
                <a:ea typeface="Cambria" panose="02040503050406030204" pitchFamily="18" charset="0"/>
                <a:cs typeface="Arial" panose="020B0604020202020204" pitchFamily="34" charset="0"/>
              </a:rPr>
              <a:t>проєкти</a:t>
            </a:r>
            <a:r>
              <a:rPr lang="uk-UA" sz="2200" b="1" spc="-40" dirty="0">
                <a:solidFill>
                  <a:schemeClr val="tx1"/>
                </a:solidFill>
                <a:latin typeface="Cambria" panose="02040503050406030204" pitchFamily="18" charset="0"/>
                <a:ea typeface="Cambria" panose="02040503050406030204" pitchFamily="18" charset="0"/>
                <a:cs typeface="Arial" panose="020B0604020202020204" pitchFamily="34" charset="0"/>
              </a:rPr>
              <a:t>.</a:t>
            </a:r>
            <a:endParaRPr lang="ru-RU" sz="2200" b="1" spc="-4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10" name="Рисунок 9">
            <a:extLst>
              <a:ext uri="{FF2B5EF4-FFF2-40B4-BE49-F238E27FC236}">
                <a16:creationId xmlns:a16="http://schemas.microsoft.com/office/drawing/2014/main" id="{BC48FE2B-45D6-451F-A104-59EEBA72D2AC}"/>
              </a:ext>
            </a:extLst>
          </p:cNvPr>
          <p:cNvPicPr>
            <a:picLocks noChangeAspect="1"/>
          </p:cNvPicPr>
          <p:nvPr/>
        </p:nvPicPr>
        <p:blipFill>
          <a:blip r:embed="rId3"/>
          <a:stretch>
            <a:fillRect/>
          </a:stretch>
        </p:blipFill>
        <p:spPr>
          <a:xfrm>
            <a:off x="6742739" y="542858"/>
            <a:ext cx="4858460" cy="3244290"/>
          </a:xfrm>
          <a:prstGeom prst="rect">
            <a:avLst/>
          </a:prstGeom>
        </p:spPr>
      </p:pic>
      <p:pic>
        <p:nvPicPr>
          <p:cNvPr id="7" name="Рисунок 6">
            <a:extLst>
              <a:ext uri="{FF2B5EF4-FFF2-40B4-BE49-F238E27FC236}">
                <a16:creationId xmlns:a16="http://schemas.microsoft.com/office/drawing/2014/main" id="{FEB609D3-AC86-4EFC-A021-E2232CC33774}"/>
              </a:ext>
            </a:extLst>
          </p:cNvPr>
          <p:cNvPicPr>
            <a:picLocks noChangeAspect="1"/>
          </p:cNvPicPr>
          <p:nvPr/>
        </p:nvPicPr>
        <p:blipFill rotWithShape="1">
          <a:blip r:embed="rId4"/>
          <a:srcRect t="4529" r="34025"/>
          <a:stretch/>
        </p:blipFill>
        <p:spPr>
          <a:xfrm>
            <a:off x="6770706" y="3787148"/>
            <a:ext cx="2401263" cy="1401088"/>
          </a:xfrm>
          <a:prstGeom prst="rect">
            <a:avLst/>
          </a:prstGeom>
        </p:spPr>
      </p:pic>
      <p:pic>
        <p:nvPicPr>
          <p:cNvPr id="11" name="Рисунок 10">
            <a:extLst>
              <a:ext uri="{FF2B5EF4-FFF2-40B4-BE49-F238E27FC236}">
                <a16:creationId xmlns:a16="http://schemas.microsoft.com/office/drawing/2014/main" id="{EA96D075-7849-4FA9-BD0A-4B7D7FDA01E5}"/>
              </a:ext>
            </a:extLst>
          </p:cNvPr>
          <p:cNvPicPr>
            <a:picLocks noChangeAspect="1"/>
          </p:cNvPicPr>
          <p:nvPr/>
        </p:nvPicPr>
        <p:blipFill>
          <a:blip r:embed="rId5"/>
          <a:stretch>
            <a:fillRect/>
          </a:stretch>
        </p:blipFill>
        <p:spPr>
          <a:xfrm>
            <a:off x="9195380" y="3815756"/>
            <a:ext cx="2401263" cy="1372480"/>
          </a:xfrm>
          <a:prstGeom prst="rect">
            <a:avLst/>
          </a:prstGeom>
        </p:spPr>
      </p:pic>
    </p:spTree>
    <p:extLst>
      <p:ext uri="{BB962C8B-B14F-4D97-AF65-F5344CB8AC3E}">
        <p14:creationId xmlns:p14="http://schemas.microsoft.com/office/powerpoint/2010/main" val="1887375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881742" y="1502688"/>
            <a:ext cx="11174185" cy="1831271"/>
          </a:xfrm>
          <a:prstGeom prst="rect">
            <a:avLst/>
          </a:prstGeom>
        </p:spPr>
        <p:txBody>
          <a:bodyPr wrap="square">
            <a:spAutoFit/>
          </a:bodyPr>
          <a:lstStyle/>
          <a:p>
            <a:pPr marL="271463" lvl="0" indent="-271463" algn="just">
              <a:spcBef>
                <a:spcPts val="600"/>
              </a:spcBef>
            </a:pPr>
            <a:r>
              <a:rPr lang="uk-UA" b="1" dirty="0">
                <a:solidFill>
                  <a:srgbClr val="202122"/>
                </a:solidFill>
                <a:latin typeface="Cambria" panose="02040503050406030204" pitchFamily="18" charset="0"/>
                <a:ea typeface="Cambria" panose="02040503050406030204" pitchFamily="18" charset="0"/>
              </a:rPr>
              <a:t>Комерціалізація </a:t>
            </a:r>
            <a:r>
              <a:rPr lang="uk-UA" b="1" dirty="0">
                <a:latin typeface="Cambria" panose="02040503050406030204" pitchFamily="18" charset="0"/>
                <a:ea typeface="Cambria" panose="02040503050406030204" pitchFamily="18" charset="0"/>
              </a:rPr>
              <a:t>в науці </a:t>
            </a:r>
            <a:r>
              <a:rPr lang="uk-UA" dirty="0">
                <a:solidFill>
                  <a:srgbClr val="202122"/>
                </a:solidFill>
                <a:latin typeface="Cambria" panose="02040503050406030204" pitchFamily="18" charset="0"/>
                <a:ea typeface="Cambria" panose="02040503050406030204" pitchFamily="18" charset="0"/>
              </a:rPr>
              <a:t> ‒</a:t>
            </a:r>
            <a:r>
              <a:rPr lang="uk-UA" dirty="0">
                <a:latin typeface="Cambria" panose="02040503050406030204" pitchFamily="18" charset="0"/>
                <a:ea typeface="Cambria" panose="02040503050406030204" pitchFamily="18" charset="0"/>
              </a:rPr>
              <a:t> практичне використання наукових розробок, інноваційних рішень у виробництві товарів або наданні послуг з метою продажу їх з максимальним комерційним ефектом. </a:t>
            </a:r>
            <a:r>
              <a:rPr lang="uk-UA" b="1" dirty="0">
                <a:solidFill>
                  <a:srgbClr val="1F497D"/>
                </a:solidFill>
                <a:latin typeface="Cambria" panose="02040503050406030204" pitchFamily="18" charset="0"/>
                <a:ea typeface="Cambria" panose="02040503050406030204" pitchFamily="18" charset="0"/>
              </a:rPr>
              <a:t>Полягає в використанні існуючих наукових праць, винаходів, рішень, теорем</a:t>
            </a:r>
            <a:r>
              <a:rPr lang="uk-UA" b="1" i="1" dirty="0">
                <a:solidFill>
                  <a:srgbClr val="1F497D"/>
                </a:solidFill>
                <a:latin typeface="Cambria" panose="02040503050406030204" pitchFamily="18" charset="0"/>
                <a:ea typeface="Cambria" panose="02040503050406030204" pitchFamily="18" charset="0"/>
              </a:rPr>
              <a:t>.</a:t>
            </a:r>
          </a:p>
          <a:p>
            <a:pPr marL="271463" algn="just">
              <a:spcBef>
                <a:spcPts val="600"/>
              </a:spcBef>
            </a:pPr>
            <a:r>
              <a:rPr lang="uk-UA" dirty="0">
                <a:latin typeface="Cambria" panose="02040503050406030204" pitchFamily="18" charset="0"/>
                <a:ea typeface="Cambria" panose="02040503050406030204" pitchFamily="18" charset="0"/>
              </a:rPr>
              <a:t>Має сприяти підвищенню ефективності використання коштів державного бюджету, що виділяються на проведення наукових досліджень, та швидкому адаптуванню економіки держави і регіонів до змін на світових ринках наукоємної продукції та високих технологій. </a:t>
            </a:r>
            <a:endParaRPr lang="uk-UA" dirty="0">
              <a:solidFill>
                <a:srgbClr val="202122"/>
              </a:solidFill>
              <a:latin typeface="Cambria" panose="02040503050406030204" pitchFamily="18" charset="0"/>
              <a:ea typeface="Cambria" panose="02040503050406030204" pitchFamily="18" charset="0"/>
            </a:endParaRPr>
          </a:p>
        </p:txBody>
      </p:sp>
      <p:sp>
        <p:nvSpPr>
          <p:cNvPr id="2" name="Прямоугольник 1"/>
          <p:cNvSpPr/>
          <p:nvPr/>
        </p:nvSpPr>
        <p:spPr>
          <a:xfrm>
            <a:off x="1017812" y="156978"/>
            <a:ext cx="11038115" cy="923330"/>
          </a:xfrm>
          <a:prstGeom prst="rect">
            <a:avLst/>
          </a:prstGeom>
        </p:spPr>
        <p:txBody>
          <a:bodyPr wrap="square">
            <a:spAutoFit/>
          </a:bodyPr>
          <a:lstStyle/>
          <a:p>
            <a:r>
              <a:rPr lang="uk-UA" b="1" dirty="0">
                <a:solidFill>
                  <a:schemeClr val="accent2">
                    <a:lumMod val="75000"/>
                  </a:schemeClr>
                </a:solidFill>
                <a:latin typeface="Cambria" panose="02040503050406030204" pitchFamily="18" charset="0"/>
                <a:ea typeface="Cambria" panose="02040503050406030204" pitchFamily="18" charset="0"/>
              </a:rPr>
              <a:t>КОМЕРЦІАЛІЗАЦІЯ</a:t>
            </a:r>
            <a:r>
              <a:rPr lang="uk-UA" dirty="0">
                <a:latin typeface="Cambria" panose="02040503050406030204" pitchFamily="18" charset="0"/>
                <a:ea typeface="Cambria" panose="02040503050406030204" pitchFamily="18" charset="0"/>
              </a:rPr>
              <a:t>  </a:t>
            </a:r>
            <a:r>
              <a:rPr lang="uk-UA" b="1" dirty="0">
                <a:solidFill>
                  <a:srgbClr val="1F497D"/>
                </a:solidFill>
                <a:latin typeface="Cambria" panose="02040503050406030204" pitchFamily="18" charset="0"/>
                <a:ea typeface="Cambria" panose="02040503050406030204" pitchFamily="18" charset="0"/>
              </a:rPr>
              <a:t>‒ це діяльність, яка спрямована на отримання прибутку. </a:t>
            </a:r>
          </a:p>
          <a:p>
            <a:r>
              <a:rPr lang="uk-UA" dirty="0">
                <a:latin typeface="Cambria" panose="02040503050406030204" pitchFamily="18" charset="0"/>
                <a:ea typeface="Cambria" panose="02040503050406030204" pitchFamily="18" charset="0"/>
              </a:rPr>
              <a:t>Це поняття є невід'ємною частиною створення нового продукту або модифікацією вже існуючого з метою виходу на ринок, і в свою чергу  отримання прибутку. </a:t>
            </a:r>
          </a:p>
        </p:txBody>
      </p:sp>
      <p:sp>
        <p:nvSpPr>
          <p:cNvPr id="4" name="Прямоугольник 3"/>
          <p:cNvSpPr/>
          <p:nvPr/>
        </p:nvSpPr>
        <p:spPr>
          <a:xfrm>
            <a:off x="1120019" y="1080308"/>
            <a:ext cx="2552045" cy="369332"/>
          </a:xfrm>
          <a:prstGeom prst="rect">
            <a:avLst/>
          </a:prstGeom>
        </p:spPr>
        <p:txBody>
          <a:bodyPr wrap="none">
            <a:spAutoFit/>
          </a:bodyPr>
          <a:lstStyle/>
          <a:p>
            <a:pPr algn="just"/>
            <a:r>
              <a:rPr lang="uk-UA" b="1" i="1" dirty="0">
                <a:solidFill>
                  <a:schemeClr val="accent2">
                    <a:lumMod val="75000"/>
                  </a:schemeClr>
                </a:solidFill>
                <a:latin typeface="Cambria" panose="02040503050406030204" pitchFamily="18" charset="0"/>
                <a:ea typeface="Cambria" panose="02040503050406030204" pitchFamily="18" charset="0"/>
              </a:rPr>
              <a:t>Сфери застосування:</a:t>
            </a:r>
          </a:p>
        </p:txBody>
      </p:sp>
      <p:pic>
        <p:nvPicPr>
          <p:cNvPr id="5" name="Рисунок 4">
            <a:extLst>
              <a:ext uri="{FF2B5EF4-FFF2-40B4-BE49-F238E27FC236}">
                <a16:creationId xmlns:a16="http://schemas.microsoft.com/office/drawing/2014/main" id="{4AAA7701-7271-4C98-A14A-AB2598D1FC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3915" y="0"/>
            <a:ext cx="631372" cy="6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0DF8A951-0EA0-4505-ACA3-6FA8EB9B857C}"/>
              </a:ext>
            </a:extLst>
          </p:cNvPr>
          <p:cNvSpPr txBox="1"/>
          <p:nvPr/>
        </p:nvSpPr>
        <p:spPr>
          <a:xfrm>
            <a:off x="881742" y="3325628"/>
            <a:ext cx="11174185" cy="3493264"/>
          </a:xfrm>
          <a:prstGeom prst="rect">
            <a:avLst/>
          </a:prstGeom>
          <a:noFill/>
        </p:spPr>
        <p:txBody>
          <a:bodyPr wrap="square">
            <a:spAutoFit/>
          </a:bodyPr>
          <a:lstStyle/>
          <a:p>
            <a:pPr marL="268288" indent="-268288" algn="just">
              <a:spcBef>
                <a:spcPts val="600"/>
              </a:spcBef>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uk-UA" b="1" spc="-40" dirty="0">
                <a:latin typeface="Cambria" panose="02040503050406030204" pitchFamily="18" charset="0"/>
                <a:ea typeface="Cambria" panose="02040503050406030204" pitchFamily="18" charset="0"/>
              </a:rPr>
              <a:t>Трансфер технологій </a:t>
            </a:r>
            <a:r>
              <a:rPr lang="uk-UA" spc="-40" dirty="0">
                <a:latin typeface="Cambria" panose="02040503050406030204" pitchFamily="18" charset="0"/>
                <a:ea typeface="Cambria" panose="02040503050406030204" pitchFamily="18" charset="0"/>
              </a:rPr>
              <a:t>–</a:t>
            </a:r>
            <a:r>
              <a:rPr lang="uk-UA" b="1" spc="-40" dirty="0">
                <a:latin typeface="Cambria" panose="02040503050406030204" pitchFamily="18" charset="0"/>
                <a:ea typeface="Cambria" panose="02040503050406030204" pitchFamily="18" charset="0"/>
              </a:rPr>
              <a:t> </a:t>
            </a:r>
            <a:r>
              <a:rPr lang="uk-UA" spc="-40" dirty="0">
                <a:latin typeface="Cambria" panose="02040503050406030204" pitchFamily="18" charset="0"/>
                <a:ea typeface="Cambria" panose="02040503050406030204" pitchFamily="18" charset="0"/>
              </a:rPr>
              <a:t> передача технологій,  що оформляється шляхом укладення двостороннього або багатостороннього договору між фізичними   та/або   юридичними   особами,   яким  установлюються, змінюються  або  припиняються  майнові  права  і  обов'язки   щодо технології та/або її складових. </a:t>
            </a:r>
          </a:p>
          <a:p>
            <a:pPr marL="268288" algn="jus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uk-UA" spc="-40" dirty="0">
                <a:latin typeface="Cambria" panose="02040503050406030204" pitchFamily="18" charset="0"/>
                <a:ea typeface="Cambria" panose="02040503050406030204" pitchFamily="18" charset="0"/>
              </a:rPr>
              <a:t>Метою трансферу технологій може бути </a:t>
            </a:r>
            <a:r>
              <a:rPr lang="uk-UA" b="1" spc="-40" dirty="0">
                <a:solidFill>
                  <a:srgbClr val="1F497D"/>
                </a:solidFill>
                <a:latin typeface="Cambria" panose="02040503050406030204" pitchFamily="18" charset="0"/>
                <a:ea typeface="Cambria" panose="02040503050406030204" pitchFamily="18" charset="0"/>
              </a:rPr>
              <a:t>як комерційне використання технологій (у виробництві товарів та послуг, залучення додаткових ресурсів для подальших досліджень і розробок тощо), так і некомерційне їх використання.</a:t>
            </a:r>
          </a:p>
          <a:p>
            <a:pPr marL="268288" algn="jus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uk-UA" spc="-40" dirty="0">
                <a:latin typeface="Cambria" panose="02040503050406030204" pitchFamily="18" charset="0"/>
                <a:ea typeface="Cambria" panose="02040503050406030204" pitchFamily="18" charset="0"/>
              </a:rPr>
              <a:t>Трансфер технології слід розглядати як один зі способів здійснення комерціалізації</a:t>
            </a:r>
            <a:r>
              <a:rPr lang="uk-UA" b="1" spc="-40" dirty="0">
                <a:latin typeface="Cambria" panose="02040503050406030204" pitchFamily="18" charset="0"/>
                <a:ea typeface="Cambria" panose="02040503050406030204" pitchFamily="18" charset="0"/>
              </a:rPr>
              <a:t>.</a:t>
            </a:r>
          </a:p>
          <a:p>
            <a:pPr marL="268288" indent="-268288" algn="just">
              <a:spcBef>
                <a:spcPts val="600"/>
              </a:spcBef>
            </a:pPr>
            <a:r>
              <a:rPr lang="uk-UA" sz="1800" b="1" spc="-40" dirty="0">
                <a:effectLst/>
                <a:latin typeface="Cambria" panose="02040503050406030204" pitchFamily="18" charset="0"/>
                <a:ea typeface="Cambria" panose="02040503050406030204" pitchFamily="18" charset="0"/>
              </a:rPr>
              <a:t>Комерціалізація технологій </a:t>
            </a:r>
            <a:r>
              <a:rPr lang="uk-UA" sz="1800" spc="-40" dirty="0">
                <a:effectLst/>
                <a:latin typeface="Cambria" panose="02040503050406030204" pitchFamily="18" charset="0"/>
                <a:ea typeface="Cambria" panose="02040503050406030204" pitchFamily="18" charset="0"/>
              </a:rPr>
              <a:t>(досліджень і розробок) </a:t>
            </a:r>
            <a:r>
              <a:rPr lang="uk-UA" spc="-40" dirty="0">
                <a:latin typeface="Cambria" panose="02040503050406030204" pitchFamily="18" charset="0"/>
                <a:ea typeface="Cambria" panose="02040503050406030204" pitchFamily="18" charset="0"/>
              </a:rPr>
              <a:t>–</a:t>
            </a:r>
            <a:r>
              <a:rPr lang="uk-UA" sz="1800" spc="-40" dirty="0">
                <a:effectLst/>
                <a:latin typeface="Cambria" panose="02040503050406030204" pitchFamily="18" charset="0"/>
                <a:ea typeface="Cambria" panose="02040503050406030204" pitchFamily="18" charset="0"/>
              </a:rPr>
              <a:t> діяльність, яка спрямована на створення доходу від використання результатів науково-технічної діяльності. </a:t>
            </a:r>
          </a:p>
          <a:p>
            <a:pPr marL="268288" algn="just"/>
            <a:r>
              <a:rPr lang="uk-UA" sz="1800" spc="-40" dirty="0">
                <a:effectLst/>
                <a:latin typeface="Cambria" panose="02040503050406030204" pitchFamily="18" charset="0"/>
                <a:ea typeface="Cambria" panose="02040503050406030204" pitchFamily="18" charset="0"/>
              </a:rPr>
              <a:t>Основними формами комерціалізації є: </a:t>
            </a:r>
            <a:r>
              <a:rPr lang="uk-UA" sz="1800" b="1" spc="-40" dirty="0">
                <a:solidFill>
                  <a:srgbClr val="1F497D"/>
                </a:solidFill>
                <a:effectLst/>
                <a:latin typeface="Cambria" panose="02040503050406030204" pitchFamily="18" charset="0"/>
                <a:ea typeface="Cambria" panose="02040503050406030204" pitchFamily="18" charset="0"/>
              </a:rPr>
              <a:t>використання прав на інтелектуальну власність </a:t>
            </a:r>
            <a:r>
              <a:rPr lang="uk-UA" sz="1800" spc="-40" dirty="0">
                <a:effectLst/>
                <a:latin typeface="Cambria" panose="02040503050406030204" pitchFamily="18" charset="0"/>
                <a:ea typeface="Cambria" panose="02040503050406030204" pitchFamily="18" charset="0"/>
              </a:rPr>
              <a:t>(договори про передачу патенту і ліцензійні договори); </a:t>
            </a:r>
            <a:r>
              <a:rPr lang="uk-UA" sz="1800" b="1" spc="-40" dirty="0">
                <a:solidFill>
                  <a:srgbClr val="1F497D"/>
                </a:solidFill>
                <a:effectLst/>
                <a:latin typeface="Cambria" panose="02040503050406030204" pitchFamily="18" charset="0"/>
                <a:ea typeface="Cambria" panose="02040503050406030204" pitchFamily="18" charset="0"/>
              </a:rPr>
              <a:t>створення нових компаній,</a:t>
            </a:r>
            <a:r>
              <a:rPr lang="uk-UA" sz="1800" spc="-40" dirty="0">
                <a:effectLst/>
                <a:latin typeface="Cambria" panose="02040503050406030204" pitchFamily="18" charset="0"/>
                <a:ea typeface="Cambria" panose="02040503050406030204" pitchFamily="18" charset="0"/>
              </a:rPr>
              <a:t> заснованих на технологіях (що використовують результати науково-технічної діяльності); </a:t>
            </a:r>
            <a:r>
              <a:rPr lang="uk-UA" sz="1800" b="1" spc="-40" dirty="0">
                <a:solidFill>
                  <a:srgbClr val="1F497D"/>
                </a:solidFill>
                <a:effectLst/>
                <a:latin typeface="Cambria" panose="02040503050406030204" pitchFamily="18" charset="0"/>
                <a:ea typeface="Cambria" panose="02040503050406030204" pitchFamily="18" charset="0"/>
              </a:rPr>
              <a:t>дослідні контракти</a:t>
            </a:r>
            <a:r>
              <a:rPr lang="uk-UA" sz="1800" spc="-40" dirty="0">
                <a:effectLst/>
                <a:latin typeface="Cambria" panose="02040503050406030204" pitchFamily="18" charset="0"/>
                <a:ea typeface="Cambria" panose="02040503050406030204" pitchFamily="18" charset="0"/>
              </a:rPr>
              <a:t>.</a:t>
            </a:r>
            <a:endParaRPr lang="ru-RU" sz="1600" spc="-4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845354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a:extLst>
              <a:ext uri="{FF2B5EF4-FFF2-40B4-BE49-F238E27FC236}">
                <a16:creationId xmlns:a16="http://schemas.microsoft.com/office/drawing/2014/main" id="{88A3B9A3-E4C7-4E87-9EAE-EBDC28D24C12}"/>
              </a:ext>
            </a:extLst>
          </p:cNvPr>
          <p:cNvSpPr>
            <a:spLocks noGrp="1"/>
          </p:cNvSpPr>
          <p:nvPr>
            <p:ph type="body" sz="half" idx="2"/>
          </p:nvPr>
        </p:nvSpPr>
        <p:spPr>
          <a:xfrm>
            <a:off x="300827" y="2067956"/>
            <a:ext cx="5634183" cy="4247186"/>
          </a:xfrm>
        </p:spPr>
        <p:txBody>
          <a:bodyPr rtlCol="0"/>
          <a:lstStyle/>
          <a:p>
            <a:r>
              <a:rPr lang="uk-UA" dirty="0">
                <a:solidFill>
                  <a:schemeClr val="tx1"/>
                </a:solidFill>
                <a:effectLst/>
                <a:latin typeface="Cambria" panose="02040503050406030204" pitchFamily="18" charset="0"/>
                <a:ea typeface="Cambria" panose="02040503050406030204" pitchFamily="18" charset="0"/>
              </a:rPr>
              <a:t>«Інструменти екологічної політики ЄС» </a:t>
            </a:r>
            <a:r>
              <a:rPr lang="uk-UA" sz="1800" dirty="0">
                <a:solidFill>
                  <a:schemeClr val="tx1"/>
                </a:solidFill>
                <a:effectLst/>
                <a:latin typeface="Cambria" panose="02040503050406030204" pitchFamily="18" charset="0"/>
                <a:ea typeface="Cambria" panose="02040503050406030204" pitchFamily="18" charset="0"/>
              </a:rPr>
              <a:t>– </a:t>
            </a:r>
          </a:p>
          <a:p>
            <a:pPr marL="0" indent="0">
              <a:buNone/>
            </a:pPr>
            <a:r>
              <a:rPr lang="uk-UA" b="1" dirty="0">
                <a:solidFill>
                  <a:schemeClr val="tx1"/>
                </a:solidFill>
                <a:latin typeface="Cambria" panose="02040503050406030204" pitchFamily="18" charset="0"/>
                <a:ea typeface="Cambria" panose="02040503050406030204" pitchFamily="18" charset="0"/>
              </a:rPr>
              <a:t>       </a:t>
            </a:r>
            <a:r>
              <a:rPr lang="uk-UA" sz="1800" b="1" dirty="0">
                <a:solidFill>
                  <a:schemeClr val="tx1"/>
                </a:solidFill>
                <a:effectLst/>
                <a:latin typeface="Cambria" panose="02040503050406030204" pitchFamily="18" charset="0"/>
                <a:ea typeface="Cambria" panose="02040503050406030204" pitchFamily="18" charset="0"/>
              </a:rPr>
              <a:t>330 тис. грн.</a:t>
            </a:r>
            <a:endParaRPr lang="uk-UA" b="1" dirty="0">
              <a:solidFill>
                <a:schemeClr val="tx1"/>
              </a:solidFill>
              <a:effectLst/>
              <a:latin typeface="Cambria" panose="02040503050406030204" pitchFamily="18" charset="0"/>
              <a:ea typeface="Cambria" panose="02040503050406030204" pitchFamily="18" charset="0"/>
            </a:endParaRPr>
          </a:p>
          <a:p>
            <a:pPr>
              <a:spcBef>
                <a:spcPts val="600"/>
              </a:spcBef>
              <a:spcAft>
                <a:spcPts val="0"/>
              </a:spcAft>
            </a:pPr>
            <a:r>
              <a:rPr lang="uk-UA" dirty="0">
                <a:solidFill>
                  <a:schemeClr val="tx1"/>
                </a:solidFill>
                <a:effectLst/>
                <a:latin typeface="Cambria" panose="02040503050406030204" pitchFamily="18" charset="0"/>
                <a:ea typeface="Cambria" panose="02040503050406030204" pitchFamily="18" charset="0"/>
              </a:rPr>
              <a:t>«INTENSE: Комплексна докторська програма з екологічної політики, менеджменту природокористування та </a:t>
            </a:r>
            <a:r>
              <a:rPr lang="uk-UA" dirty="0" err="1">
                <a:solidFill>
                  <a:schemeClr val="tx1"/>
                </a:solidFill>
                <a:effectLst/>
                <a:latin typeface="Cambria" panose="02040503050406030204" pitchFamily="18" charset="0"/>
                <a:ea typeface="Cambria" panose="02040503050406030204" pitchFamily="18" charset="0"/>
              </a:rPr>
              <a:t>техноекології</a:t>
            </a:r>
            <a:r>
              <a:rPr lang="uk-UA" dirty="0">
                <a:solidFill>
                  <a:schemeClr val="tx1"/>
                </a:solidFill>
                <a:effectLst/>
                <a:latin typeface="Cambria" panose="02040503050406030204" pitchFamily="18" charset="0"/>
                <a:ea typeface="Cambria" panose="02040503050406030204" pitchFamily="18" charset="0"/>
              </a:rPr>
              <a:t>» </a:t>
            </a:r>
            <a:r>
              <a:rPr lang="uk-UA" sz="1800" dirty="0">
                <a:solidFill>
                  <a:schemeClr val="tx1"/>
                </a:solidFill>
                <a:effectLst/>
                <a:latin typeface="Cambria" panose="02040503050406030204" pitchFamily="18" charset="0"/>
                <a:ea typeface="Cambria" panose="02040503050406030204" pitchFamily="18" charset="0"/>
              </a:rPr>
              <a:t>– </a:t>
            </a:r>
          </a:p>
          <a:p>
            <a:pPr marL="0" indent="0">
              <a:buNone/>
            </a:pPr>
            <a:r>
              <a:rPr lang="uk-UA" sz="1800" b="1" dirty="0">
                <a:solidFill>
                  <a:schemeClr val="tx1"/>
                </a:solidFill>
                <a:effectLst/>
                <a:latin typeface="Cambria" panose="02040503050406030204" pitchFamily="18" charset="0"/>
                <a:ea typeface="Cambria" panose="02040503050406030204" pitchFamily="18" charset="0"/>
              </a:rPr>
              <a:t>       1 308 тис. грн.</a:t>
            </a:r>
            <a:endParaRPr lang="uk-UA" b="1" dirty="0">
              <a:solidFill>
                <a:schemeClr val="tx1"/>
              </a:solidFill>
              <a:effectLst/>
              <a:latin typeface="Cambria" panose="02040503050406030204" pitchFamily="18" charset="0"/>
              <a:ea typeface="Cambria" panose="02040503050406030204" pitchFamily="18" charset="0"/>
            </a:endParaRPr>
          </a:p>
          <a:p>
            <a:pPr>
              <a:spcBef>
                <a:spcPts val="600"/>
              </a:spcBef>
              <a:spcAft>
                <a:spcPts val="0"/>
              </a:spcAft>
            </a:pPr>
            <a:r>
              <a:rPr lang="uk-UA" dirty="0">
                <a:solidFill>
                  <a:schemeClr val="tx1"/>
                </a:solidFill>
                <a:effectLst/>
                <a:latin typeface="Cambria" panose="02040503050406030204" pitchFamily="18" charset="0"/>
                <a:ea typeface="Cambria" panose="02040503050406030204" pitchFamily="18" charset="0"/>
                <a:cs typeface="Calibri" panose="020F0502020204030204" pitchFamily="34" charset="0"/>
              </a:rPr>
              <a:t>Еколого-токсикологічні дослідження природних об'єктів (поверхневих, підземних, питних, морських вод, донних </a:t>
            </a:r>
            <a:r>
              <a:rPr lang="uk-UA" dirty="0" err="1">
                <a:solidFill>
                  <a:schemeClr val="tx1"/>
                </a:solidFill>
                <a:effectLst/>
                <a:latin typeface="Cambria" panose="02040503050406030204" pitchFamily="18" charset="0"/>
                <a:ea typeface="Cambria" panose="02040503050406030204" pitchFamily="18" charset="0"/>
                <a:cs typeface="Calibri" panose="020F0502020204030204" pitchFamily="34" charset="0"/>
              </a:rPr>
              <a:t>відкладень</a:t>
            </a:r>
            <a:r>
              <a:rPr lang="uk-UA" dirty="0">
                <a:solidFill>
                  <a:schemeClr val="tx1"/>
                </a:solidFill>
                <a:effectLst/>
                <a:latin typeface="Cambria" panose="02040503050406030204" pitchFamily="18" charset="0"/>
                <a:ea typeface="Cambria" panose="02040503050406030204" pitchFamily="18" charset="0"/>
                <a:cs typeface="Calibri" panose="020F0502020204030204" pitchFamily="34" charset="0"/>
              </a:rPr>
              <a:t> і ґрунтів) та джерел їх забруднення екологічно небезпечними токсичними речовинами(зворотних, зливових, скидних, шахтних вод, побутових і промислових відходів та ін.). Виконано </a:t>
            </a:r>
            <a:r>
              <a:rPr lang="uk-UA" b="1" dirty="0">
                <a:solidFill>
                  <a:schemeClr val="tx1"/>
                </a:solidFill>
                <a:effectLst/>
                <a:latin typeface="Cambria" panose="02040503050406030204" pitchFamily="18" charset="0"/>
                <a:ea typeface="Cambria" panose="02040503050406030204" pitchFamily="18" charset="0"/>
                <a:cs typeface="Calibri" panose="020F0502020204030204" pitchFamily="34" charset="0"/>
              </a:rPr>
              <a:t>17 </a:t>
            </a:r>
            <a:r>
              <a:rPr lang="uk-UA" dirty="0" err="1">
                <a:solidFill>
                  <a:schemeClr val="tx1"/>
                </a:solidFill>
                <a:effectLst/>
                <a:latin typeface="Cambria" panose="02040503050406030204" pitchFamily="18" charset="0"/>
                <a:ea typeface="Cambria" panose="02040503050406030204" pitchFamily="18" charset="0"/>
                <a:cs typeface="Calibri" panose="020F0502020204030204" pitchFamily="34" charset="0"/>
              </a:rPr>
              <a:t>госпдоговірних</a:t>
            </a:r>
            <a:r>
              <a:rPr lang="uk-UA" dirty="0">
                <a:solidFill>
                  <a:schemeClr val="tx1"/>
                </a:solidFill>
                <a:effectLst/>
                <a:latin typeface="Cambria" panose="02040503050406030204" pitchFamily="18" charset="0"/>
                <a:ea typeface="Cambria" panose="02040503050406030204" pitchFamily="18" charset="0"/>
                <a:cs typeface="Calibri" panose="020F0502020204030204" pitchFamily="34" charset="0"/>
              </a:rPr>
              <a:t> робіт (2019-2021 рр.) </a:t>
            </a:r>
            <a:r>
              <a:rPr lang="uk-UA" sz="1800" dirty="0">
                <a:solidFill>
                  <a:schemeClr val="tx1"/>
                </a:solidFill>
                <a:effectLst/>
                <a:latin typeface="Cambria" panose="02040503050406030204" pitchFamily="18" charset="0"/>
                <a:ea typeface="Cambria" panose="02040503050406030204" pitchFamily="18" charset="0"/>
              </a:rPr>
              <a:t>– </a:t>
            </a:r>
            <a:r>
              <a:rPr lang="uk-UA" dirty="0">
                <a:solidFill>
                  <a:schemeClr val="tx1"/>
                </a:solidFill>
                <a:effectLst/>
                <a:latin typeface="Cambria" panose="02040503050406030204" pitchFamily="18" charset="0"/>
                <a:ea typeface="Cambria" panose="02040503050406030204" pitchFamily="18" charset="0"/>
                <a:cs typeface="Calibri" panose="020F0502020204030204" pitchFamily="34" charset="0"/>
              </a:rPr>
              <a:t> </a:t>
            </a:r>
            <a:r>
              <a:rPr lang="uk-UA" b="1" dirty="0">
                <a:solidFill>
                  <a:schemeClr val="tx1"/>
                </a:solidFill>
                <a:effectLst/>
                <a:latin typeface="Cambria" panose="02040503050406030204" pitchFamily="18" charset="0"/>
                <a:ea typeface="Cambria" panose="02040503050406030204" pitchFamily="18" charset="0"/>
                <a:cs typeface="Calibri" panose="020F0502020204030204" pitchFamily="34" charset="0"/>
              </a:rPr>
              <a:t>192 тис. грн.</a:t>
            </a:r>
          </a:p>
          <a:p>
            <a:pPr marL="0" indent="0">
              <a:buNone/>
            </a:pPr>
            <a:r>
              <a:rPr lang="uk-UA" dirty="0">
                <a:solidFill>
                  <a:schemeClr val="tx1"/>
                </a:solidFill>
                <a:latin typeface="Cambria" panose="02040503050406030204" pitchFamily="18" charset="0"/>
                <a:ea typeface="Cambria" panose="02040503050406030204" pitchFamily="18" charset="0"/>
              </a:rPr>
              <a:t> </a:t>
            </a:r>
          </a:p>
          <a:p>
            <a:pPr marL="0" indent="0">
              <a:spcBef>
                <a:spcPts val="600"/>
              </a:spcBef>
              <a:spcAft>
                <a:spcPts val="0"/>
              </a:spcAft>
              <a:buNone/>
            </a:pPr>
            <a:r>
              <a:rPr lang="uk-UA" b="1" dirty="0">
                <a:solidFill>
                  <a:schemeClr val="tx1"/>
                </a:solidFill>
                <a:latin typeface="Cambria" panose="02040503050406030204" pitchFamily="18" charset="0"/>
                <a:ea typeface="Cambria" panose="02040503050406030204" pitchFamily="18" charset="0"/>
              </a:rPr>
              <a:t>     </a:t>
            </a:r>
            <a:endParaRPr lang="uk-UA" b="1" dirty="0">
              <a:solidFill>
                <a:schemeClr val="tx1"/>
              </a:solidFill>
              <a:effectLst/>
              <a:latin typeface="Cambria" panose="02040503050406030204" pitchFamily="18" charset="0"/>
              <a:ea typeface="Cambria" panose="02040503050406030204" pitchFamily="18" charset="0"/>
            </a:endParaRPr>
          </a:p>
          <a:p>
            <a:endParaRPr lang="uk-UA" dirty="0">
              <a:solidFill>
                <a:schemeClr val="tx1"/>
              </a:solidFill>
              <a:effectLst/>
              <a:latin typeface="Cambria" panose="02040503050406030204" pitchFamily="18" charset="0"/>
              <a:ea typeface="Cambria" panose="02040503050406030204" pitchFamily="18" charset="0"/>
            </a:endParaRPr>
          </a:p>
          <a:p>
            <a:endParaRPr lang="uk-UA"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sp>
        <p:nvSpPr>
          <p:cNvPr id="33" name="Объект 32">
            <a:extLst>
              <a:ext uri="{FF2B5EF4-FFF2-40B4-BE49-F238E27FC236}">
                <a16:creationId xmlns:a16="http://schemas.microsoft.com/office/drawing/2014/main" id="{D952927E-AEC4-40FF-ABBD-2A3BE13F3061}"/>
              </a:ext>
            </a:extLst>
          </p:cNvPr>
          <p:cNvSpPr>
            <a:spLocks noGrp="1"/>
          </p:cNvSpPr>
          <p:nvPr>
            <p:ph sz="quarter" idx="15"/>
          </p:nvPr>
        </p:nvSpPr>
        <p:spPr>
          <a:xfrm>
            <a:off x="6747295" y="5188236"/>
            <a:ext cx="4858459" cy="1126906"/>
          </a:xfrm>
        </p:spPr>
        <p:txBody>
          <a:bodyPr rtlCol="0"/>
          <a:lstStyle/>
          <a:p>
            <a:pPr rtl="0">
              <a:lnSpc>
                <a:spcPct val="100000"/>
              </a:lnSpc>
              <a:spcBef>
                <a:spcPts val="0"/>
              </a:spcBef>
              <a:spcAft>
                <a:spcPts val="0"/>
              </a:spcAft>
            </a:pPr>
            <a:r>
              <a:rPr lang="ru-RU" sz="2000" b="1" dirty="0" err="1">
                <a:solidFill>
                  <a:schemeClr val="tx1"/>
                </a:solidFill>
                <a:latin typeface="Cambria" panose="02040503050406030204" pitchFamily="18" charset="0"/>
                <a:ea typeface="Cambria" panose="02040503050406030204" pitchFamily="18" charset="0"/>
              </a:rPr>
              <a:t>Керівники</a:t>
            </a:r>
            <a:r>
              <a:rPr lang="ru-RU" sz="2000" b="1" dirty="0">
                <a:solidFill>
                  <a:schemeClr val="tx1"/>
                </a:solidFill>
                <a:latin typeface="Cambria" panose="02040503050406030204" pitchFamily="18" charset="0"/>
                <a:ea typeface="Cambria" panose="02040503050406030204" pitchFamily="18" charset="0"/>
              </a:rPr>
              <a:t>:  </a:t>
            </a:r>
            <a:r>
              <a:rPr lang="ru-RU" sz="2000" b="1" dirty="0" err="1">
                <a:solidFill>
                  <a:schemeClr val="tx1"/>
                </a:solidFill>
                <a:latin typeface="Cambria" panose="02040503050406030204" pitchFamily="18" charset="0"/>
                <a:ea typeface="Cambria" panose="02040503050406030204" pitchFamily="18" charset="0"/>
              </a:rPr>
              <a:t>Тітенко</a:t>
            </a:r>
            <a:r>
              <a:rPr lang="ru-RU" sz="2000" b="1" dirty="0">
                <a:solidFill>
                  <a:schemeClr val="tx1"/>
                </a:solidFill>
                <a:latin typeface="Cambria" panose="02040503050406030204" pitchFamily="18" charset="0"/>
                <a:ea typeface="Cambria" panose="02040503050406030204" pitchFamily="18" charset="0"/>
              </a:rPr>
              <a:t> Г.В., </a:t>
            </a:r>
            <a:r>
              <a:rPr lang="ru-RU" sz="2000" b="1" dirty="0" err="1">
                <a:solidFill>
                  <a:schemeClr val="tx1"/>
                </a:solidFill>
                <a:latin typeface="Cambria" panose="02040503050406030204" pitchFamily="18" charset="0"/>
                <a:ea typeface="Cambria" panose="02040503050406030204" pitchFamily="18" charset="0"/>
              </a:rPr>
              <a:t>Уткіна</a:t>
            </a:r>
            <a:r>
              <a:rPr lang="ru-RU" sz="2000" b="1" dirty="0">
                <a:solidFill>
                  <a:schemeClr val="tx1"/>
                </a:solidFill>
                <a:latin typeface="Cambria" panose="02040503050406030204" pitchFamily="18" charset="0"/>
                <a:ea typeface="Cambria" panose="02040503050406030204" pitchFamily="18" charset="0"/>
              </a:rPr>
              <a:t> К.Б.,</a:t>
            </a:r>
          </a:p>
          <a:p>
            <a:pPr rtl="0">
              <a:lnSpc>
                <a:spcPct val="100000"/>
              </a:lnSpc>
              <a:spcBef>
                <a:spcPts val="0"/>
              </a:spcBef>
              <a:spcAft>
                <a:spcPts val="0"/>
              </a:spcAft>
            </a:pPr>
            <a:r>
              <a:rPr lang="ru-RU" sz="2000" b="1" dirty="0" err="1">
                <a:solidFill>
                  <a:schemeClr val="tx1"/>
                </a:solidFill>
                <a:latin typeface="Cambria" panose="02040503050406030204" pitchFamily="18" charset="0"/>
                <a:ea typeface="Cambria" panose="02040503050406030204" pitchFamily="18" charset="0"/>
              </a:rPr>
              <a:t>Крайнюков</a:t>
            </a:r>
            <a:r>
              <a:rPr lang="ru-RU" sz="2000" b="1" dirty="0">
                <a:solidFill>
                  <a:schemeClr val="tx1"/>
                </a:solidFill>
                <a:latin typeface="Cambria" panose="02040503050406030204" pitchFamily="18" charset="0"/>
                <a:ea typeface="Cambria" panose="02040503050406030204" pitchFamily="18" charset="0"/>
              </a:rPr>
              <a:t> О.М.</a:t>
            </a:r>
          </a:p>
        </p:txBody>
      </p:sp>
      <p:sp>
        <p:nvSpPr>
          <p:cNvPr id="5" name="Заголовок 4">
            <a:extLst>
              <a:ext uri="{FF2B5EF4-FFF2-40B4-BE49-F238E27FC236}">
                <a16:creationId xmlns:a16="http://schemas.microsoft.com/office/drawing/2014/main" id="{F45C3FB3-AE2F-41D6-BB5D-19C78EBDE4FE}"/>
              </a:ext>
            </a:extLst>
          </p:cNvPr>
          <p:cNvSpPr>
            <a:spLocks noGrp="1"/>
          </p:cNvSpPr>
          <p:nvPr>
            <p:ph type="title"/>
          </p:nvPr>
        </p:nvSpPr>
        <p:spPr>
          <a:xfrm>
            <a:off x="463042" y="432738"/>
            <a:ext cx="5309751" cy="1428136"/>
          </a:xfrm>
        </p:spPr>
        <p:txBody>
          <a:bodyPr/>
          <a:lstStyle/>
          <a:p>
            <a:pPr>
              <a:lnSpc>
                <a:spcPct val="100000"/>
              </a:lnSpc>
            </a:pPr>
            <a:r>
              <a:rPr lang="uk-UA" sz="2600" b="1" dirty="0">
                <a:solidFill>
                  <a:schemeClr val="tx1"/>
                </a:solidFill>
                <a:latin typeface="Cambria" panose="02040503050406030204" pitchFamily="18" charset="0"/>
                <a:ea typeface="Cambria" panose="02040503050406030204" pitchFamily="18" charset="0"/>
                <a:cs typeface="Arial" panose="020B0604020202020204" pitchFamily="34" charset="0"/>
              </a:rPr>
              <a:t>Екологічна політика. </a:t>
            </a:r>
            <a:br>
              <a:rPr lang="uk-UA" sz="2600" b="1" dirty="0">
                <a:solidFill>
                  <a:schemeClr val="tx1"/>
                </a:solidFill>
                <a:latin typeface="Cambria" panose="02040503050406030204" pitchFamily="18" charset="0"/>
                <a:ea typeface="Cambria" panose="02040503050406030204" pitchFamily="18" charset="0"/>
                <a:cs typeface="Arial" panose="020B0604020202020204" pitchFamily="34" charset="0"/>
              </a:rPr>
            </a:br>
            <a:r>
              <a:rPr lang="uk-UA" sz="26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uk-UA" sz="2600" b="1" dirty="0" err="1">
                <a:solidFill>
                  <a:schemeClr val="tx1"/>
                </a:solidFill>
                <a:latin typeface="Cambria" panose="02040503050406030204" pitchFamily="18" charset="0"/>
                <a:ea typeface="Cambria" panose="02040503050406030204" pitchFamily="18" charset="0"/>
                <a:cs typeface="Arial" panose="020B0604020202020204" pitchFamily="34" charset="0"/>
              </a:rPr>
              <a:t>Біотестування</a:t>
            </a:r>
            <a:r>
              <a:rPr lang="uk-UA" sz="2600" b="1" dirty="0">
                <a:solidFill>
                  <a:schemeClr val="tx1"/>
                </a:solidFill>
                <a:latin typeface="Cambria" panose="02040503050406030204" pitchFamily="18" charset="0"/>
                <a:ea typeface="Cambria" panose="02040503050406030204" pitchFamily="18" charset="0"/>
                <a:cs typeface="Arial" panose="020B0604020202020204" pitchFamily="34" charset="0"/>
              </a:rPr>
              <a:t>.</a:t>
            </a:r>
            <a:br>
              <a:rPr lang="uk-UA" sz="2600" b="1" dirty="0">
                <a:solidFill>
                  <a:schemeClr val="tx1"/>
                </a:solidFill>
                <a:latin typeface="Cambria" panose="02040503050406030204" pitchFamily="18" charset="0"/>
                <a:ea typeface="Cambria" panose="02040503050406030204" pitchFamily="18" charset="0"/>
                <a:cs typeface="Arial" panose="020B0604020202020204" pitchFamily="34" charset="0"/>
              </a:rPr>
            </a:br>
            <a:r>
              <a:rPr lang="uk-UA" sz="2600" b="1" dirty="0">
                <a:solidFill>
                  <a:schemeClr val="tx1"/>
                </a:solidFill>
                <a:latin typeface="Cambria" panose="02040503050406030204" pitchFamily="18" charset="0"/>
                <a:ea typeface="Cambria" panose="02040503050406030204" pitchFamily="18" charset="0"/>
                <a:cs typeface="Arial" panose="020B0604020202020204" pitchFamily="34" charset="0"/>
              </a:rPr>
              <a:t>Раціональне </a:t>
            </a:r>
            <a:r>
              <a:rPr lang="uk-UA" sz="2600" b="1" dirty="0" smtClean="0">
                <a:solidFill>
                  <a:schemeClr val="tx1"/>
                </a:solidFill>
                <a:latin typeface="Cambria" panose="02040503050406030204" pitchFamily="18" charset="0"/>
                <a:ea typeface="Cambria" panose="02040503050406030204" pitchFamily="18" charset="0"/>
                <a:cs typeface="Arial" panose="020B0604020202020204" pitchFamily="34" charset="0"/>
              </a:rPr>
              <a:t>природо-</a:t>
            </a:r>
            <a:br>
              <a:rPr lang="uk-UA" sz="2600" b="1" dirty="0" smtClean="0">
                <a:solidFill>
                  <a:schemeClr val="tx1"/>
                </a:solidFill>
                <a:latin typeface="Cambria" panose="02040503050406030204" pitchFamily="18" charset="0"/>
                <a:ea typeface="Cambria" panose="02040503050406030204" pitchFamily="18" charset="0"/>
                <a:cs typeface="Arial" panose="020B0604020202020204" pitchFamily="34" charset="0"/>
              </a:rPr>
            </a:br>
            <a:r>
              <a:rPr lang="uk-UA" sz="2600" b="1" dirty="0" smtClean="0">
                <a:solidFill>
                  <a:schemeClr val="tx1"/>
                </a:solidFill>
                <a:latin typeface="Cambria" panose="02040503050406030204" pitchFamily="18" charset="0"/>
                <a:ea typeface="Cambria" panose="02040503050406030204" pitchFamily="18" charset="0"/>
                <a:cs typeface="Arial" panose="020B0604020202020204" pitchFamily="34" charset="0"/>
              </a:rPr>
              <a:t>користування</a:t>
            </a:r>
            <a:r>
              <a:rPr lang="uk-UA" sz="2600" b="1" dirty="0">
                <a:solidFill>
                  <a:schemeClr val="tx1"/>
                </a:solidFill>
                <a:latin typeface="Cambria" panose="02040503050406030204" pitchFamily="18" charset="0"/>
                <a:ea typeface="Cambria" panose="02040503050406030204" pitchFamily="18" charset="0"/>
                <a:cs typeface="Arial" panose="020B0604020202020204" pitchFamily="34" charset="0"/>
              </a:rPr>
              <a:t>.</a:t>
            </a:r>
            <a:endParaRPr lang="ru-RU" sz="2600" b="1"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3" name="Рисунок 2">
            <a:extLst>
              <a:ext uri="{FF2B5EF4-FFF2-40B4-BE49-F238E27FC236}">
                <a16:creationId xmlns:a16="http://schemas.microsoft.com/office/drawing/2014/main" id="{7D3437CE-EDFC-42B1-B610-8644AAE4F83F}"/>
              </a:ext>
            </a:extLst>
          </p:cNvPr>
          <p:cNvPicPr>
            <a:picLocks noChangeAspect="1"/>
          </p:cNvPicPr>
          <p:nvPr/>
        </p:nvPicPr>
        <p:blipFill rotWithShape="1">
          <a:blip r:embed="rId3"/>
          <a:srcRect l="3964" t="43685" r="2648" b="9138"/>
          <a:stretch/>
        </p:blipFill>
        <p:spPr>
          <a:xfrm>
            <a:off x="6747295" y="2816774"/>
            <a:ext cx="4858459" cy="2371463"/>
          </a:xfrm>
          <a:prstGeom prst="rect">
            <a:avLst/>
          </a:prstGeom>
        </p:spPr>
      </p:pic>
      <p:pic>
        <p:nvPicPr>
          <p:cNvPr id="6" name="Рисунок 5">
            <a:extLst>
              <a:ext uri="{FF2B5EF4-FFF2-40B4-BE49-F238E27FC236}">
                <a16:creationId xmlns:a16="http://schemas.microsoft.com/office/drawing/2014/main" id="{06E30594-578F-486D-A7DE-E20CB7300E81}"/>
              </a:ext>
            </a:extLst>
          </p:cNvPr>
          <p:cNvPicPr>
            <a:picLocks noChangeAspect="1"/>
          </p:cNvPicPr>
          <p:nvPr/>
        </p:nvPicPr>
        <p:blipFill rotWithShape="1">
          <a:blip r:embed="rId4"/>
          <a:srcRect l="4708" t="33754" r="24313" b="11441"/>
          <a:stretch/>
        </p:blipFill>
        <p:spPr>
          <a:xfrm>
            <a:off x="6755478" y="432738"/>
            <a:ext cx="4850275" cy="2384036"/>
          </a:xfrm>
          <a:prstGeom prst="rect">
            <a:avLst/>
          </a:prstGeom>
        </p:spPr>
      </p:pic>
      <p:pic>
        <p:nvPicPr>
          <p:cNvPr id="2" name="Рисунок 1">
            <a:extLst>
              <a:ext uri="{FF2B5EF4-FFF2-40B4-BE49-F238E27FC236}">
                <a16:creationId xmlns:a16="http://schemas.microsoft.com/office/drawing/2014/main" id="{D51C161D-4B76-4D99-9C2D-2DE064705D8A}"/>
              </a:ext>
            </a:extLst>
          </p:cNvPr>
          <p:cNvPicPr>
            <a:picLocks noChangeAspect="1"/>
          </p:cNvPicPr>
          <p:nvPr/>
        </p:nvPicPr>
        <p:blipFill>
          <a:blip r:embed="rId5"/>
          <a:stretch>
            <a:fillRect/>
          </a:stretch>
        </p:blipFill>
        <p:spPr>
          <a:xfrm>
            <a:off x="8388231" y="3943676"/>
            <a:ext cx="1336440" cy="1244559"/>
          </a:xfrm>
          <a:prstGeom prst="rect">
            <a:avLst/>
          </a:prstGeom>
        </p:spPr>
      </p:pic>
    </p:spTree>
    <p:extLst>
      <p:ext uri="{BB962C8B-B14F-4D97-AF65-F5344CB8AC3E}">
        <p14:creationId xmlns:p14="http://schemas.microsoft.com/office/powerpoint/2010/main" val="459568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a:extLst>
              <a:ext uri="{FF2B5EF4-FFF2-40B4-BE49-F238E27FC236}">
                <a16:creationId xmlns:a16="http://schemas.microsoft.com/office/drawing/2014/main" id="{88A3B9A3-E4C7-4E87-9EAE-EBDC28D24C12}"/>
              </a:ext>
            </a:extLst>
          </p:cNvPr>
          <p:cNvSpPr>
            <a:spLocks noGrp="1"/>
          </p:cNvSpPr>
          <p:nvPr>
            <p:ph type="body" sz="half" idx="2"/>
          </p:nvPr>
        </p:nvSpPr>
        <p:spPr>
          <a:xfrm>
            <a:off x="200136" y="2404492"/>
            <a:ext cx="5785028" cy="4070194"/>
          </a:xfrm>
        </p:spPr>
        <p:txBody>
          <a:bodyPr rtlCol="0"/>
          <a:lstStyle/>
          <a:p>
            <a:pPr marL="0" indent="0">
              <a:buNone/>
            </a:pPr>
            <a:r>
              <a:rPr lang="uk-UA" sz="2000" b="1" dirty="0">
                <a:solidFill>
                  <a:schemeClr val="tx1"/>
                </a:solidFill>
                <a:latin typeface="Cambria" panose="02040503050406030204" pitchFamily="18" charset="0"/>
                <a:ea typeface="Cambria" panose="02040503050406030204" pitchFamily="18" charset="0"/>
              </a:rPr>
              <a:t>Договори з КБ «Південне» ім. М.К. Янгеля</a:t>
            </a:r>
            <a:r>
              <a:rPr lang="uk-UA" sz="1800" b="1" u="sng" dirty="0">
                <a:solidFill>
                  <a:schemeClr val="tx1"/>
                </a:solidFill>
                <a:latin typeface="Cambria" panose="02040503050406030204" pitchFamily="18" charset="0"/>
                <a:ea typeface="Cambria" panose="02040503050406030204" pitchFamily="18" charset="0"/>
              </a:rPr>
              <a:t>:</a:t>
            </a:r>
          </a:p>
          <a:p>
            <a:pPr marL="176213" indent="-176213"/>
            <a:r>
              <a:rPr lang="uk-UA" sz="1800" dirty="0">
                <a:solidFill>
                  <a:schemeClr val="tx1"/>
                </a:solidFill>
                <a:latin typeface="Cambria" panose="02040503050406030204" pitchFamily="18" charset="0"/>
                <a:ea typeface="Cambria" panose="02040503050406030204" pitchFamily="18" charset="0"/>
              </a:rPr>
              <a:t> </a:t>
            </a:r>
            <a:r>
              <a:rPr lang="uk-UA" sz="1800" spc="-40" dirty="0">
                <a:solidFill>
                  <a:schemeClr val="tx1"/>
                </a:solidFill>
                <a:latin typeface="Cambria" panose="02040503050406030204" pitchFamily="18" charset="0"/>
                <a:ea typeface="Cambria" panose="02040503050406030204" pitchFamily="18" charset="0"/>
              </a:rPr>
              <a:t>«Проведення розрахунково-методичних робіт по зниженню помітності рухомих агрегатів комплексу» </a:t>
            </a:r>
            <a:r>
              <a:rPr lang="uk-UA" dirty="0">
                <a:solidFill>
                  <a:schemeClr val="tx1"/>
                </a:solidFill>
                <a:latin typeface="Cambria" panose="02040503050406030204" pitchFamily="18" charset="0"/>
                <a:ea typeface="Cambria" panose="02040503050406030204" pitchFamily="18" charset="0"/>
              </a:rPr>
              <a:t>–</a:t>
            </a:r>
            <a:r>
              <a:rPr lang="uk-UA" spc="-40" dirty="0">
                <a:solidFill>
                  <a:schemeClr val="tx1"/>
                </a:solidFill>
                <a:latin typeface="Cambria" panose="02040503050406030204" pitchFamily="18" charset="0"/>
                <a:ea typeface="Cambria" panose="02040503050406030204" pitchFamily="18" charset="0"/>
              </a:rPr>
              <a:t> </a:t>
            </a:r>
            <a:r>
              <a:rPr lang="uk-UA" b="1" spc="-40" dirty="0">
                <a:solidFill>
                  <a:schemeClr val="tx1"/>
                </a:solidFill>
                <a:latin typeface="Cambria" panose="02040503050406030204" pitchFamily="18" charset="0"/>
                <a:ea typeface="Cambria" panose="02040503050406030204" pitchFamily="18" charset="0"/>
              </a:rPr>
              <a:t>1 040 тис. грн.</a:t>
            </a:r>
          </a:p>
          <a:p>
            <a:pPr marL="176213" indent="-176213"/>
            <a:r>
              <a:rPr lang="uk-UA" sz="1800" dirty="0">
                <a:solidFill>
                  <a:schemeClr val="tx1"/>
                </a:solidFill>
                <a:latin typeface="Cambria" panose="02040503050406030204" pitchFamily="18" charset="0"/>
                <a:ea typeface="Cambria" panose="02040503050406030204" pitchFamily="18" charset="0"/>
              </a:rPr>
              <a:t> «Визначення електродинамічних характеристик фрагменту поглинаючого покриття» – </a:t>
            </a:r>
            <a:r>
              <a:rPr lang="uk-UA" b="1" spc="-30" dirty="0">
                <a:solidFill>
                  <a:schemeClr val="tx1"/>
                </a:solidFill>
                <a:latin typeface="Cambria" panose="02040503050406030204" pitchFamily="18" charset="0"/>
                <a:ea typeface="Cambria" panose="02040503050406030204" pitchFamily="18" charset="0"/>
              </a:rPr>
              <a:t>170 тис. грн.</a:t>
            </a:r>
          </a:p>
          <a:p>
            <a:pPr marL="176213" indent="-176213"/>
            <a:r>
              <a:rPr lang="uk-UA" sz="1800" dirty="0">
                <a:solidFill>
                  <a:schemeClr val="tx1"/>
                </a:solidFill>
                <a:latin typeface="Cambria" panose="02040503050406030204" pitchFamily="18" charset="0"/>
                <a:ea typeface="Cambria" panose="02040503050406030204" pitchFamily="18" charset="0"/>
              </a:rPr>
              <a:t>«Визначення електродинамічних властивостей шарів БФП-92 для надання рекомендацій по оптимізації його складу» – </a:t>
            </a:r>
            <a:r>
              <a:rPr lang="uk-UA" b="1" dirty="0">
                <a:solidFill>
                  <a:schemeClr val="tx1"/>
                </a:solidFill>
                <a:latin typeface="Cambria" panose="02040503050406030204" pitchFamily="18" charset="0"/>
                <a:ea typeface="Cambria" panose="02040503050406030204" pitchFamily="18" charset="0"/>
              </a:rPr>
              <a:t>300  тис. грн.</a:t>
            </a:r>
          </a:p>
          <a:p>
            <a:pPr marL="176213" indent="-176213"/>
            <a:r>
              <a:rPr lang="uk-UA" sz="1800" dirty="0">
                <a:solidFill>
                  <a:schemeClr val="tx1"/>
                </a:solidFill>
                <a:latin typeface="Cambria" panose="02040503050406030204" pitchFamily="18" charset="0"/>
                <a:ea typeface="Cambria" panose="02040503050406030204" pitchFamily="18" charset="0"/>
              </a:rPr>
              <a:t>«Проведення вимірювань ходового макету </a:t>
            </a:r>
            <a:r>
              <a:rPr lang="uk-UA" sz="1800" dirty="0" err="1">
                <a:solidFill>
                  <a:schemeClr val="tx1"/>
                </a:solidFill>
                <a:latin typeface="Cambria" panose="02040503050406030204" pitchFamily="18" charset="0"/>
                <a:ea typeface="Cambria" panose="02040503050406030204" pitchFamily="18" charset="0"/>
              </a:rPr>
              <a:t>самоходної</a:t>
            </a:r>
            <a:r>
              <a:rPr lang="uk-UA" sz="1800" dirty="0">
                <a:solidFill>
                  <a:schemeClr val="tx1"/>
                </a:solidFill>
                <a:latin typeface="Cambria" panose="02040503050406030204" pitchFamily="18" charset="0"/>
                <a:ea typeface="Cambria" panose="02040503050406030204" pitchFamily="18" charset="0"/>
              </a:rPr>
              <a:t> пускової установки №2 в радіолокаційному, радіометричному та інфрачервоному діапазонах електромагнітних хвиль» </a:t>
            </a:r>
            <a:r>
              <a:rPr lang="uk-UA" b="1" dirty="0">
                <a:solidFill>
                  <a:schemeClr val="tx1"/>
                </a:solidFill>
                <a:latin typeface="Cambria" panose="02040503050406030204" pitchFamily="18" charset="0"/>
                <a:ea typeface="Cambria" panose="02040503050406030204" pitchFamily="18" charset="0"/>
              </a:rPr>
              <a:t>– 500 тис. грн. </a:t>
            </a:r>
            <a:endParaRPr lang="ru-RU" dirty="0">
              <a:solidFill>
                <a:schemeClr val="tx1"/>
              </a:solidFill>
              <a:latin typeface="Cambria" panose="02040503050406030204" pitchFamily="18" charset="0"/>
              <a:ea typeface="Cambria" panose="02040503050406030204" pitchFamily="18" charset="0"/>
            </a:endParaRPr>
          </a:p>
        </p:txBody>
      </p:sp>
      <p:sp>
        <p:nvSpPr>
          <p:cNvPr id="33" name="Объект 32">
            <a:extLst>
              <a:ext uri="{FF2B5EF4-FFF2-40B4-BE49-F238E27FC236}">
                <a16:creationId xmlns:a16="http://schemas.microsoft.com/office/drawing/2014/main" id="{D952927E-AEC4-40FF-ABBD-2A3BE13F3061}"/>
              </a:ext>
            </a:extLst>
          </p:cNvPr>
          <p:cNvSpPr>
            <a:spLocks noGrp="1"/>
          </p:cNvSpPr>
          <p:nvPr>
            <p:ph sz="quarter" idx="15"/>
          </p:nvPr>
        </p:nvSpPr>
        <p:spPr>
          <a:xfrm>
            <a:off x="6747295" y="5188236"/>
            <a:ext cx="4858459" cy="1126906"/>
          </a:xfrm>
        </p:spPr>
        <p:txBody>
          <a:bodyPr rtlCol="0"/>
          <a:lstStyle/>
          <a:p>
            <a:pPr rtl="0"/>
            <a:r>
              <a:rPr lang="ru-RU" sz="2000" b="1" dirty="0" err="1">
                <a:solidFill>
                  <a:schemeClr val="tx1"/>
                </a:solidFill>
                <a:latin typeface="Cambria" panose="02040503050406030204" pitchFamily="18" charset="0"/>
                <a:ea typeface="Cambria" panose="02040503050406030204" pitchFamily="18" charset="0"/>
              </a:rPr>
              <a:t>Керівники</a:t>
            </a:r>
            <a:r>
              <a:rPr lang="ru-RU" sz="2000" b="1" dirty="0">
                <a:solidFill>
                  <a:schemeClr val="tx1"/>
                </a:solidFill>
                <a:latin typeface="Cambria" panose="02040503050406030204" pitchFamily="18" charset="0"/>
                <a:ea typeface="Cambria" panose="02040503050406030204" pitchFamily="18" charset="0"/>
              </a:rPr>
              <a:t>: </a:t>
            </a:r>
          </a:p>
          <a:p>
            <a:pPr rtl="0"/>
            <a:r>
              <a:rPr lang="ru-RU" sz="2000" b="1" dirty="0" err="1">
                <a:solidFill>
                  <a:schemeClr val="tx1"/>
                </a:solidFill>
                <a:latin typeface="Cambria" panose="02040503050406030204" pitchFamily="18" charset="0"/>
                <a:ea typeface="Cambria" panose="02040503050406030204" pitchFamily="18" charset="0"/>
              </a:rPr>
              <a:t>Колчигін</a:t>
            </a:r>
            <a:r>
              <a:rPr lang="ru-RU" sz="2000" b="1" dirty="0">
                <a:solidFill>
                  <a:schemeClr val="tx1"/>
                </a:solidFill>
                <a:latin typeface="Cambria" panose="02040503050406030204" pitchFamily="18" charset="0"/>
                <a:ea typeface="Cambria" panose="02040503050406030204" pitchFamily="18" charset="0"/>
              </a:rPr>
              <a:t> М.М., </a:t>
            </a:r>
            <a:r>
              <a:rPr lang="ru-RU" sz="2000" b="1" dirty="0" err="1">
                <a:solidFill>
                  <a:schemeClr val="tx1"/>
                </a:solidFill>
                <a:latin typeface="Cambria" panose="02040503050406030204" pitchFamily="18" charset="0"/>
                <a:ea typeface="Cambria" panose="02040503050406030204" pitchFamily="18" charset="0"/>
              </a:rPr>
              <a:t>Хардіков</a:t>
            </a:r>
            <a:r>
              <a:rPr lang="ru-RU" sz="2000" b="1" dirty="0">
                <a:solidFill>
                  <a:schemeClr val="tx1"/>
                </a:solidFill>
                <a:latin typeface="Cambria" panose="02040503050406030204" pitchFamily="18" charset="0"/>
                <a:ea typeface="Cambria" panose="02040503050406030204" pitchFamily="18" charset="0"/>
              </a:rPr>
              <a:t> В.В</a:t>
            </a:r>
          </a:p>
        </p:txBody>
      </p:sp>
      <p:pic>
        <p:nvPicPr>
          <p:cNvPr id="6" name="Рисунок 5">
            <a:extLst>
              <a:ext uri="{FF2B5EF4-FFF2-40B4-BE49-F238E27FC236}">
                <a16:creationId xmlns:a16="http://schemas.microsoft.com/office/drawing/2014/main" id="{64B63139-5627-4352-A60D-BA6C959CF6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4972" y="542858"/>
            <a:ext cx="5116461" cy="4523127"/>
          </a:xfrm>
          <a:prstGeom prst="rect">
            <a:avLst/>
          </a:prstGeom>
        </p:spPr>
      </p:pic>
      <p:sp>
        <p:nvSpPr>
          <p:cNvPr id="7" name="Заголовок 1">
            <a:extLst>
              <a:ext uri="{FF2B5EF4-FFF2-40B4-BE49-F238E27FC236}">
                <a16:creationId xmlns:a16="http://schemas.microsoft.com/office/drawing/2014/main" id="{459AF4B2-1DB7-414F-A4A4-4F72BEAFAFC9}"/>
              </a:ext>
            </a:extLst>
          </p:cNvPr>
          <p:cNvSpPr>
            <a:spLocks noGrp="1"/>
          </p:cNvSpPr>
          <p:nvPr>
            <p:ph type="title"/>
          </p:nvPr>
        </p:nvSpPr>
        <p:spPr>
          <a:xfrm>
            <a:off x="586246" y="228273"/>
            <a:ext cx="4858460" cy="1772921"/>
          </a:xfrm>
        </p:spPr>
        <p:txBody>
          <a:bodyPr rtlCol="0">
            <a:spAutoFit/>
          </a:bodyPr>
          <a:lstStyle/>
          <a:p>
            <a:pPr rtl="0"/>
            <a:r>
              <a:rPr lang="uk-UA" sz="2600" b="1" dirty="0">
                <a:solidFill>
                  <a:schemeClr val="tx1"/>
                </a:solidFill>
                <a:latin typeface="Cambria" panose="02040503050406030204" pitchFamily="18" charset="0"/>
                <a:ea typeface="Cambria" panose="02040503050406030204" pitchFamily="18" charset="0"/>
                <a:cs typeface="Arial" panose="020B0604020202020204" pitchFamily="34" charset="0"/>
              </a:rPr>
              <a:t>«Визначення електродинамічних характеристик поглинаючих та </a:t>
            </a:r>
            <a:r>
              <a:rPr lang="uk-UA" sz="2600" b="1" dirty="0" err="1">
                <a:solidFill>
                  <a:schemeClr val="tx1"/>
                </a:solidFill>
                <a:latin typeface="Cambria" panose="02040503050406030204" pitchFamily="18" charset="0"/>
                <a:ea typeface="Cambria" panose="02040503050406030204" pitchFamily="18" charset="0"/>
                <a:cs typeface="Arial" panose="020B0604020202020204" pitchFamily="34" charset="0"/>
              </a:rPr>
              <a:t>маскуючих</a:t>
            </a:r>
            <a:r>
              <a:rPr lang="uk-UA" sz="2600" b="1" dirty="0">
                <a:solidFill>
                  <a:schemeClr val="tx1"/>
                </a:solidFill>
                <a:latin typeface="Cambria" panose="02040503050406030204" pitchFamily="18" charset="0"/>
                <a:ea typeface="Cambria" panose="02040503050406030204" pitchFamily="18" charset="0"/>
                <a:cs typeface="Arial" panose="020B0604020202020204" pitchFamily="34" charset="0"/>
              </a:rPr>
              <a:t> покриттів та участь у їх розробці»</a:t>
            </a:r>
            <a:endParaRPr lang="ru-RU" sz="2600" b="1"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232691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a:extLst>
              <a:ext uri="{FF2B5EF4-FFF2-40B4-BE49-F238E27FC236}">
                <a16:creationId xmlns:a16="http://schemas.microsoft.com/office/drawing/2014/main" id="{5F0C8121-738F-4674-914D-B3EE5ED89F54}"/>
              </a:ext>
            </a:extLst>
          </p:cNvPr>
          <p:cNvSpPr>
            <a:spLocks noGrp="1"/>
          </p:cNvSpPr>
          <p:nvPr>
            <p:ph type="body" sz="quarter" idx="14"/>
          </p:nvPr>
        </p:nvSpPr>
        <p:spPr/>
        <p:txBody>
          <a:bodyPr rtlCol="0"/>
          <a:lstStyle/>
          <a:p>
            <a:pPr rtl="0"/>
            <a:r>
              <a:rPr lang="ru-RU" sz="2000" b="1" dirty="0" err="1">
                <a:solidFill>
                  <a:schemeClr val="tx1"/>
                </a:solidFill>
                <a:latin typeface="Cambria" panose="02040503050406030204" pitchFamily="18" charset="0"/>
                <a:ea typeface="Cambria" panose="02040503050406030204" pitchFamily="18" charset="0"/>
              </a:rPr>
              <a:t>Керівники</a:t>
            </a:r>
            <a:r>
              <a:rPr lang="ru-RU" sz="2000" b="1" dirty="0">
                <a:solidFill>
                  <a:schemeClr val="tx1"/>
                </a:solidFill>
                <a:latin typeface="Cambria" panose="02040503050406030204" pitchFamily="18" charset="0"/>
                <a:ea typeface="Cambria" panose="02040503050406030204" pitchFamily="18" charset="0"/>
              </a:rPr>
              <a:t>: Дорошенко А.О., </a:t>
            </a:r>
          </a:p>
          <a:p>
            <a:pPr rtl="0">
              <a:lnSpc>
                <a:spcPct val="100000"/>
              </a:lnSpc>
              <a:spcBef>
                <a:spcPts val="0"/>
              </a:spcBef>
              <a:spcAft>
                <a:spcPts val="0"/>
              </a:spcAft>
            </a:pPr>
            <a:r>
              <a:rPr lang="ru-RU" sz="2000" b="1" dirty="0">
                <a:solidFill>
                  <a:schemeClr val="tx1"/>
                </a:solidFill>
                <a:latin typeface="Cambria" panose="02040503050406030204" pitchFamily="18" charset="0"/>
                <a:ea typeface="Cambria" panose="02040503050406030204" pitchFamily="18" charset="0"/>
              </a:rPr>
              <a:t>Коробов О.І., Котляр В.М. </a:t>
            </a:r>
            <a:endParaRPr lang="ru-RU" sz="2400" b="1" dirty="0">
              <a:solidFill>
                <a:srgbClr val="1F497D"/>
              </a:solidFill>
              <a:latin typeface="Cambria" panose="02040503050406030204" pitchFamily="18" charset="0"/>
              <a:ea typeface="Cambria" panose="02040503050406030204" pitchFamily="18" charset="0"/>
            </a:endParaRPr>
          </a:p>
        </p:txBody>
      </p:sp>
      <p:sp>
        <p:nvSpPr>
          <p:cNvPr id="8" name="Текст 7"/>
          <p:cNvSpPr>
            <a:spLocks noGrp="1"/>
          </p:cNvSpPr>
          <p:nvPr>
            <p:ph type="body" sz="half" idx="2"/>
          </p:nvPr>
        </p:nvSpPr>
        <p:spPr>
          <a:xfrm>
            <a:off x="6930775" y="1966451"/>
            <a:ext cx="4993370" cy="4388615"/>
          </a:xfrm>
        </p:spPr>
        <p:txBody>
          <a:bodyPr/>
          <a:lstStyle/>
          <a:p>
            <a:r>
              <a:rPr lang="uk-UA" sz="2000" dirty="0">
                <a:solidFill>
                  <a:schemeClr val="tx1"/>
                </a:solidFill>
                <a:effectLst/>
                <a:latin typeface="Cambria" panose="02040503050406030204" pitchFamily="18" charset="0"/>
                <a:ea typeface="Cambria" panose="02040503050406030204" pitchFamily="18" charset="0"/>
              </a:rPr>
              <a:t>Проведено пошук нових підходів до синтезу органічних </a:t>
            </a:r>
            <a:r>
              <a:rPr lang="uk-UA" sz="2000" dirty="0" err="1">
                <a:solidFill>
                  <a:schemeClr val="tx1"/>
                </a:solidFill>
                <a:effectLst/>
                <a:latin typeface="Cambria" panose="02040503050406030204" pitchFamily="18" charset="0"/>
                <a:ea typeface="Cambria" panose="02040503050406030204" pitchFamily="18" charset="0"/>
              </a:rPr>
              <a:t>сполук</a:t>
            </a:r>
            <a:r>
              <a:rPr lang="uk-UA" sz="2000" dirty="0">
                <a:solidFill>
                  <a:schemeClr val="tx1"/>
                </a:solidFill>
                <a:effectLst/>
                <a:latin typeface="Cambria" panose="02040503050406030204" pitchFamily="18" charset="0"/>
                <a:ea typeface="Cambria" panose="02040503050406030204" pitchFamily="18" charset="0"/>
              </a:rPr>
              <a:t> з наявною біологічною активністю. </a:t>
            </a:r>
          </a:p>
          <a:p>
            <a:r>
              <a:rPr lang="uk-UA" sz="2000" dirty="0">
                <a:solidFill>
                  <a:schemeClr val="tx1"/>
                </a:solidFill>
                <a:effectLst/>
                <a:latin typeface="Cambria" panose="02040503050406030204" pitchFamily="18" charset="0"/>
                <a:ea typeface="Cambria" panose="02040503050406030204" pitchFamily="18" charset="0"/>
              </a:rPr>
              <a:t>Проведено синтез гетероциклічних </a:t>
            </a:r>
            <a:r>
              <a:rPr lang="uk-UA" sz="2000" dirty="0" err="1">
                <a:solidFill>
                  <a:schemeClr val="tx1"/>
                </a:solidFill>
                <a:effectLst/>
                <a:latin typeface="Cambria" panose="02040503050406030204" pitchFamily="18" charset="0"/>
                <a:ea typeface="Cambria" panose="02040503050406030204" pitchFamily="18" charset="0"/>
              </a:rPr>
              <a:t>сполук</a:t>
            </a:r>
            <a:r>
              <a:rPr lang="uk-UA" sz="2000" dirty="0">
                <a:solidFill>
                  <a:schemeClr val="tx1"/>
                </a:solidFill>
                <a:effectLst/>
                <a:latin typeface="Cambria" panose="02040503050406030204" pitchFamily="18" charset="0"/>
                <a:ea typeface="Cambria" panose="02040503050406030204" pitchFamily="18" charset="0"/>
              </a:rPr>
              <a:t> з аміногрупою та їх похідних на базі підібраних методів</a:t>
            </a:r>
            <a:endParaRPr lang="uk-UA" sz="2000" dirty="0">
              <a:solidFill>
                <a:schemeClr val="tx1"/>
              </a:solidFill>
              <a:latin typeface="Cambria" panose="02040503050406030204" pitchFamily="18" charset="0"/>
              <a:ea typeface="Cambria" panose="02040503050406030204" pitchFamily="18" charset="0"/>
            </a:endParaRPr>
          </a:p>
          <a:p>
            <a:pPr marL="0" indent="0">
              <a:buNone/>
            </a:pPr>
            <a:endParaRPr lang="uk-UA" dirty="0"/>
          </a:p>
          <a:p>
            <a:pPr marL="0" indent="0">
              <a:spcBef>
                <a:spcPts val="600"/>
              </a:spcBef>
              <a:buNone/>
            </a:pPr>
            <a:r>
              <a:rPr lang="uk-UA" sz="2000" dirty="0">
                <a:solidFill>
                  <a:schemeClr val="tx1"/>
                </a:solidFill>
                <a:latin typeface="Cambria" panose="02040503050406030204" pitchFamily="18" charset="0"/>
                <a:ea typeface="Cambria" panose="02040503050406030204" pitchFamily="18" charset="0"/>
              </a:rPr>
              <a:t>В рамках робіт обладнано лабораторії на суму 1 335 тис. грн.</a:t>
            </a:r>
          </a:p>
          <a:p>
            <a:pPr marL="0" indent="0">
              <a:buNone/>
            </a:pPr>
            <a:endParaRPr lang="uk-UA" dirty="0"/>
          </a:p>
          <a:p>
            <a:pPr marL="0" indent="0">
              <a:buNone/>
            </a:pPr>
            <a:r>
              <a:rPr lang="uk-UA" sz="2000" dirty="0">
                <a:solidFill>
                  <a:schemeClr val="tx1"/>
                </a:solidFill>
                <a:latin typeface="Cambria" panose="02040503050406030204" pitchFamily="18" charset="0"/>
                <a:ea typeface="Cambria" panose="02040503050406030204" pitchFamily="18" charset="0"/>
              </a:rPr>
              <a:t>Впровадження: ТОВ «Науково-виробниче підприємство «</a:t>
            </a:r>
            <a:r>
              <a:rPr lang="uk-UA" sz="2000" dirty="0" err="1">
                <a:solidFill>
                  <a:schemeClr val="tx1"/>
                </a:solidFill>
                <a:latin typeface="Cambria" panose="02040503050406030204" pitchFamily="18" charset="0"/>
                <a:ea typeface="Cambria" panose="02040503050406030204" pitchFamily="18" charset="0"/>
              </a:rPr>
              <a:t>Укроргсинтез</a:t>
            </a:r>
            <a:r>
              <a:rPr lang="uk-UA" sz="2000" dirty="0">
                <a:solidFill>
                  <a:schemeClr val="tx1"/>
                </a:solidFill>
                <a:latin typeface="Cambria" panose="02040503050406030204" pitchFamily="18" charset="0"/>
                <a:ea typeface="Cambria" panose="02040503050406030204" pitchFamily="18" charset="0"/>
              </a:rPr>
              <a:t>».</a:t>
            </a:r>
            <a:r>
              <a:rPr lang="uk-UA" sz="2000" b="1" dirty="0">
                <a:solidFill>
                  <a:schemeClr val="tx1"/>
                </a:solidFill>
                <a:latin typeface="Cambria" panose="02040503050406030204" pitchFamily="18" charset="0"/>
                <a:ea typeface="Cambria" panose="02040503050406030204" pitchFamily="18" charset="0"/>
              </a:rPr>
              <a:t> </a:t>
            </a:r>
            <a:endParaRPr lang="uk-UA" sz="2000" dirty="0">
              <a:solidFill>
                <a:schemeClr val="tx1"/>
              </a:solidFill>
              <a:latin typeface="Cambria" panose="02040503050406030204" pitchFamily="18" charset="0"/>
              <a:ea typeface="Cambria" panose="02040503050406030204" pitchFamily="18" charset="0"/>
            </a:endParaRPr>
          </a:p>
        </p:txBody>
      </p:sp>
      <p:sp>
        <p:nvSpPr>
          <p:cNvPr id="9" name="Прямоугольник 8"/>
          <p:cNvSpPr/>
          <p:nvPr/>
        </p:nvSpPr>
        <p:spPr>
          <a:xfrm>
            <a:off x="785091" y="579499"/>
            <a:ext cx="4858327" cy="4247317"/>
          </a:xfrm>
          <a:prstGeom prst="rect">
            <a:avLst/>
          </a:prstGeom>
        </p:spPr>
        <p:txBody>
          <a:bodyPr wrap="square">
            <a:spAutoFit/>
          </a:bodyPr>
          <a:lstStyle/>
          <a:p>
            <a:r>
              <a:rPr lang="uk-UA" sz="2400" b="1" dirty="0">
                <a:latin typeface="Cambria" panose="02040503050406030204" pitchFamily="18" charset="0"/>
                <a:ea typeface="Cambria" panose="02040503050406030204" pitchFamily="18" charset="0"/>
                <a:cs typeface="Times New Roman" panose="02020603050405020304" pitchFamily="18" charset="0"/>
              </a:rPr>
              <a:t>«Синтез амінокислот та їх похідних – 3»</a:t>
            </a:r>
          </a:p>
          <a:p>
            <a:pPr>
              <a:spcBef>
                <a:spcPts val="1200"/>
              </a:spcBef>
            </a:pPr>
            <a:r>
              <a:rPr lang="uk-UA" sz="2400" b="1" dirty="0">
                <a:latin typeface="Cambria" panose="02040503050406030204" pitchFamily="18" charset="0"/>
                <a:ea typeface="Cambria" panose="02040503050406030204" pitchFamily="18" charset="0"/>
                <a:cs typeface="Times New Roman" panose="02020603050405020304" pitchFamily="18" charset="0"/>
              </a:rPr>
              <a:t>«Амінокислоти та азотовмісні гетероциклічні сполуки. Синтез та дослідження» </a:t>
            </a:r>
          </a:p>
          <a:p>
            <a:pPr>
              <a:spcBef>
                <a:spcPts val="1200"/>
              </a:spcBef>
            </a:pPr>
            <a:r>
              <a:rPr lang="uk-UA" sz="2400" b="1" dirty="0">
                <a:latin typeface="Cambria" panose="02040503050406030204" pitchFamily="18" charset="0"/>
                <a:ea typeface="Cambria" panose="02040503050406030204" pitchFamily="18" charset="0"/>
                <a:cs typeface="Times New Roman" panose="02020603050405020304" pitchFamily="18" charset="0"/>
              </a:rPr>
              <a:t>«Амінокислоти та азотовмісні гетероциклічні сполуки. Синтез та дослідження- 2»</a:t>
            </a:r>
          </a:p>
          <a:p>
            <a:pPr>
              <a:spcBef>
                <a:spcPts val="1200"/>
              </a:spcBef>
            </a:pPr>
            <a:r>
              <a:rPr lang="uk-UA" sz="2400" b="1" dirty="0">
                <a:latin typeface="Cambria" panose="02040503050406030204" pitchFamily="18" charset="0"/>
                <a:ea typeface="Cambria" panose="02040503050406030204" pitchFamily="18" charset="0"/>
                <a:cs typeface="Times New Roman" panose="02020603050405020304" pitchFamily="18" charset="0"/>
              </a:rPr>
              <a:t> «Синтез  </a:t>
            </a:r>
            <a:r>
              <a:rPr lang="uk-UA" sz="2400" b="1" dirty="0" err="1">
                <a:latin typeface="Cambria" panose="02040503050406030204" pitchFamily="18" charset="0"/>
                <a:ea typeface="Cambria" panose="02040503050406030204" pitchFamily="18" charset="0"/>
                <a:cs typeface="Times New Roman" panose="02020603050405020304" pitchFamily="18" charset="0"/>
              </a:rPr>
              <a:t>поліфункціональних</a:t>
            </a:r>
            <a:r>
              <a:rPr lang="uk-UA" sz="2400" b="1" dirty="0">
                <a:latin typeface="Cambria" panose="02040503050406030204" pitchFamily="18" charset="0"/>
                <a:ea typeface="Cambria" panose="02040503050406030204" pitchFamily="18" charset="0"/>
                <a:cs typeface="Times New Roman" panose="02020603050405020304" pitchFamily="18" charset="0"/>
              </a:rPr>
              <a:t> </a:t>
            </a:r>
            <a:r>
              <a:rPr lang="uk-UA" sz="2400" b="1" dirty="0" err="1">
                <a:latin typeface="Cambria" panose="02040503050406030204" pitchFamily="18" charset="0"/>
                <a:ea typeface="Cambria" panose="02040503050406030204" pitchFamily="18" charset="0"/>
                <a:cs typeface="Times New Roman" panose="02020603050405020304" pitchFamily="18" charset="0"/>
              </a:rPr>
              <a:t>нітрогеновмісних</a:t>
            </a:r>
            <a:r>
              <a:rPr lang="uk-UA" sz="2400" b="1" dirty="0">
                <a:latin typeface="Cambria" panose="02040503050406030204" pitchFamily="18" charset="0"/>
                <a:ea typeface="Cambria" panose="02040503050406030204" pitchFamily="18" charset="0"/>
                <a:cs typeface="Times New Roman" panose="02020603050405020304" pitchFamily="18" charset="0"/>
              </a:rPr>
              <a:t> </a:t>
            </a:r>
            <a:r>
              <a:rPr lang="uk-UA" sz="2400" b="1" dirty="0" err="1">
                <a:latin typeface="Cambria" panose="02040503050406030204" pitchFamily="18" charset="0"/>
                <a:ea typeface="Cambria" panose="02040503050406030204" pitchFamily="18" charset="0"/>
                <a:cs typeface="Times New Roman" panose="02020603050405020304" pitchFamily="18" charset="0"/>
              </a:rPr>
              <a:t>сполук</a:t>
            </a:r>
            <a:r>
              <a:rPr lang="uk-UA" sz="2400" b="1" dirty="0">
                <a:latin typeface="Cambria" panose="02040503050406030204" pitchFamily="18" charset="0"/>
                <a:ea typeface="Cambria" panose="020405030504060302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8ED4339C-10D6-4112-9124-429AFA937016}"/>
              </a:ext>
            </a:extLst>
          </p:cNvPr>
          <p:cNvSpPr txBox="1"/>
          <p:nvPr/>
        </p:nvSpPr>
        <p:spPr>
          <a:xfrm>
            <a:off x="6930775" y="5687209"/>
            <a:ext cx="5126182" cy="707886"/>
          </a:xfrm>
          <a:prstGeom prst="rect">
            <a:avLst/>
          </a:prstGeom>
          <a:noFill/>
        </p:spPr>
        <p:txBody>
          <a:bodyPr wrap="square">
            <a:spAutoFit/>
          </a:bodyPr>
          <a:lstStyle/>
          <a:p>
            <a:pPr marL="0" indent="0" algn="ctr">
              <a:buNone/>
            </a:pPr>
            <a:r>
              <a:rPr lang="uk-UA" altLang="ru-RU" sz="2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Виконано </a:t>
            </a:r>
            <a:r>
              <a:rPr lang="uk-UA" altLang="ru-RU" sz="20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госпдоговірних</a:t>
            </a:r>
            <a:r>
              <a:rPr lang="uk-UA" altLang="ru-RU" sz="2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робіт </a:t>
            </a:r>
          </a:p>
          <a:p>
            <a:pPr marL="0" indent="0" algn="ctr">
              <a:buNone/>
            </a:pPr>
            <a:r>
              <a:rPr lang="uk-UA" altLang="ru-RU" sz="2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на суму  </a:t>
            </a:r>
            <a:r>
              <a:rPr lang="uk-UA" altLang="ru-RU" sz="2000" b="1" dirty="0">
                <a:latin typeface="Cambria" panose="02040503050406030204" pitchFamily="18" charset="0"/>
                <a:ea typeface="Cambria" panose="02040503050406030204" pitchFamily="18" charset="0"/>
                <a:cs typeface="Times New Roman" panose="02020603050405020304" pitchFamily="18" charset="0"/>
              </a:rPr>
              <a:t>32</a:t>
            </a:r>
            <a:r>
              <a:rPr lang="uk-UA" altLang="ru-RU" sz="2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0 тис. грн.</a:t>
            </a:r>
            <a:endParaRPr lang="uk-UA" sz="2000" dirty="0">
              <a:solidFill>
                <a:schemeClr val="tx1"/>
              </a:solidFill>
              <a:latin typeface="Cambria" panose="02040503050406030204" pitchFamily="18" charset="0"/>
              <a:ea typeface="Cambria" panose="02040503050406030204" pitchFamily="18" charset="0"/>
            </a:endParaRPr>
          </a:p>
        </p:txBody>
      </p:sp>
      <p:sp>
        <p:nvSpPr>
          <p:cNvPr id="11" name="Заголовок 6">
            <a:extLst>
              <a:ext uri="{FF2B5EF4-FFF2-40B4-BE49-F238E27FC236}">
                <a16:creationId xmlns:a16="http://schemas.microsoft.com/office/drawing/2014/main" id="{872FD487-B409-430B-B49A-30B903708C4A}"/>
              </a:ext>
            </a:extLst>
          </p:cNvPr>
          <p:cNvSpPr txBox="1">
            <a:spLocks/>
          </p:cNvSpPr>
          <p:nvPr/>
        </p:nvSpPr>
        <p:spPr>
          <a:xfrm>
            <a:off x="6930775" y="707090"/>
            <a:ext cx="4644000" cy="816249"/>
          </a:xfrm>
          <a:prstGeom prst="rect">
            <a:avLst/>
          </a:prstGeom>
        </p:spPr>
        <p:txBody>
          <a:bodyPr vert="horz" lIns="91440" tIns="45720" rIns="91440" bIns="45720" rtlCol="0" anchor="ctr" anchorCtr="0">
            <a:spAutoFit/>
          </a:bodyPr>
          <a:lstStyle>
            <a:lvl1pPr algn="ctr" defTabSz="914400" rtl="0" eaLnBrk="1" latinLnBrk="0" hangingPunct="1">
              <a:lnSpc>
                <a:spcPct val="84000"/>
              </a:lnSpc>
              <a:spcBef>
                <a:spcPct val="0"/>
              </a:spcBef>
              <a:buNone/>
              <a:defRPr sz="3400" kern="1200" baseline="0">
                <a:solidFill>
                  <a:schemeClr val="tx2"/>
                </a:solidFill>
                <a:latin typeface="+mj-lt"/>
                <a:ea typeface="+mj-ea"/>
                <a:cs typeface="+mj-cs"/>
              </a:defRPr>
            </a:lvl1pPr>
          </a:lstStyle>
          <a:p>
            <a:r>
              <a:rPr lang="uk-UA" sz="2800" b="1" dirty="0">
                <a:solidFill>
                  <a:schemeClr val="tx1"/>
                </a:solidFill>
                <a:latin typeface="Cambria" panose="02040503050406030204" pitchFamily="18" charset="0"/>
                <a:ea typeface="Cambria" panose="02040503050406030204" pitchFamily="18" charset="0"/>
                <a:cs typeface="Arial" panose="020B0604020202020204" pitchFamily="34" charset="0"/>
              </a:rPr>
              <a:t>Практичне використання:</a:t>
            </a:r>
            <a:endParaRPr lang="ru-RU" sz="28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7519333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a:extLst>
              <a:ext uri="{FF2B5EF4-FFF2-40B4-BE49-F238E27FC236}">
                <a16:creationId xmlns:a16="http://schemas.microsoft.com/office/drawing/2014/main" id="{5F0C8121-738F-4674-914D-B3EE5ED89F54}"/>
              </a:ext>
            </a:extLst>
          </p:cNvPr>
          <p:cNvSpPr>
            <a:spLocks noGrp="1"/>
          </p:cNvSpPr>
          <p:nvPr>
            <p:ph type="body" sz="quarter" idx="14"/>
          </p:nvPr>
        </p:nvSpPr>
        <p:spPr/>
        <p:txBody>
          <a:bodyPr rtlCol="0"/>
          <a:lstStyle/>
          <a:p>
            <a:pPr rtl="0"/>
            <a:r>
              <a:rPr lang="ru-RU" sz="2000" b="1" dirty="0" err="1">
                <a:solidFill>
                  <a:schemeClr val="tx1"/>
                </a:solidFill>
                <a:latin typeface="Cambria" panose="02040503050406030204" pitchFamily="18" charset="0"/>
                <a:ea typeface="Cambria" panose="02040503050406030204" pitchFamily="18" charset="0"/>
              </a:rPr>
              <a:t>Керівники</a:t>
            </a:r>
            <a:r>
              <a:rPr lang="ru-RU" sz="2000" b="1" dirty="0">
                <a:solidFill>
                  <a:schemeClr val="tx1"/>
                </a:solidFill>
                <a:latin typeface="Cambria" panose="02040503050406030204" pitchFamily="18" charset="0"/>
                <a:ea typeface="Cambria" panose="02040503050406030204" pitchFamily="18" charset="0"/>
              </a:rPr>
              <a:t>:  </a:t>
            </a:r>
            <a:r>
              <a:rPr lang="ru-RU" sz="2000" b="1" dirty="0" err="1">
                <a:solidFill>
                  <a:schemeClr val="tx1"/>
                </a:solidFill>
                <a:latin typeface="Cambria" panose="02040503050406030204" pitchFamily="18" charset="0"/>
                <a:ea typeface="Cambria" panose="02040503050406030204" pitchFamily="18" charset="0"/>
              </a:rPr>
              <a:t>Кагановська</a:t>
            </a:r>
            <a:r>
              <a:rPr lang="ru-RU" sz="2000" b="1" dirty="0">
                <a:solidFill>
                  <a:schemeClr val="tx1"/>
                </a:solidFill>
                <a:latin typeface="Cambria" panose="02040503050406030204" pitchFamily="18" charset="0"/>
                <a:ea typeface="Cambria" panose="02040503050406030204" pitchFamily="18" charset="0"/>
              </a:rPr>
              <a:t> Т.Є.,</a:t>
            </a:r>
          </a:p>
          <a:p>
            <a:pPr rtl="0">
              <a:lnSpc>
                <a:spcPct val="100000"/>
              </a:lnSpc>
              <a:spcBef>
                <a:spcPts val="0"/>
              </a:spcBef>
              <a:spcAft>
                <a:spcPts val="0"/>
              </a:spcAft>
            </a:pPr>
            <a:r>
              <a:rPr lang="ru-RU" sz="2000" b="1" dirty="0">
                <a:solidFill>
                  <a:schemeClr val="tx1"/>
                </a:solidFill>
                <a:latin typeface="Cambria" panose="02040503050406030204" pitchFamily="18" charset="0"/>
                <a:ea typeface="Cambria" panose="02040503050406030204" pitchFamily="18" charset="0"/>
              </a:rPr>
              <a:t> Воронов М.М., Давиденко М.Л.</a:t>
            </a:r>
            <a:endParaRPr lang="ru-RU" sz="2400" b="1" dirty="0">
              <a:solidFill>
                <a:srgbClr val="1F497D"/>
              </a:solidFill>
              <a:latin typeface="Cambria" panose="02040503050406030204" pitchFamily="18" charset="0"/>
              <a:ea typeface="Cambria" panose="02040503050406030204" pitchFamily="18" charset="0"/>
            </a:endParaRPr>
          </a:p>
        </p:txBody>
      </p:sp>
      <p:sp>
        <p:nvSpPr>
          <p:cNvPr id="8" name="Текст 7"/>
          <p:cNvSpPr>
            <a:spLocks noGrp="1"/>
          </p:cNvSpPr>
          <p:nvPr>
            <p:ph type="body" sz="half" idx="2"/>
          </p:nvPr>
        </p:nvSpPr>
        <p:spPr>
          <a:xfrm>
            <a:off x="6618564" y="1966451"/>
            <a:ext cx="5305581" cy="4388615"/>
          </a:xfrm>
        </p:spPr>
        <p:txBody>
          <a:bodyPr/>
          <a:lstStyle/>
          <a:p>
            <a:pPr algn="just"/>
            <a:r>
              <a:rPr lang="uk-UA" sz="1800" dirty="0">
                <a:solidFill>
                  <a:schemeClr val="tx1"/>
                </a:solidFill>
                <a:effectLst/>
                <a:latin typeface="Cambria" panose="02040503050406030204" pitchFamily="18" charset="0"/>
                <a:ea typeface="Cambria" panose="02040503050406030204" pitchFamily="18" charset="0"/>
              </a:rPr>
              <a:t>Розробка цього модулю слугуватиме основою для поширення в Україні знань про європейське право, сприятиме кращому розумінню українським суспільством засад європейській політики та наближенню законодавства України до стандартів ЄС, що передбачено Угодою про асоціацію. </a:t>
            </a:r>
          </a:p>
          <a:p>
            <a:pPr algn="just">
              <a:spcBef>
                <a:spcPts val="600"/>
              </a:spcBef>
            </a:pPr>
            <a:r>
              <a:rPr lang="uk-UA" dirty="0">
                <a:solidFill>
                  <a:schemeClr val="tx1"/>
                </a:solidFill>
                <a:latin typeface="Cambria" panose="02040503050406030204" pitchFamily="18" charset="0"/>
                <a:ea typeface="Cambria" panose="02040503050406030204" pitchFamily="18" charset="0"/>
              </a:rPr>
              <a:t>С</a:t>
            </a:r>
            <a:r>
              <a:rPr lang="uk-UA" sz="1800" dirty="0">
                <a:solidFill>
                  <a:schemeClr val="tx1"/>
                </a:solidFill>
                <a:effectLst/>
                <a:latin typeface="Cambria" panose="02040503050406030204" pitchFamily="18" charset="0"/>
                <a:ea typeface="Cambria" panose="02040503050406030204" pitchFamily="18" charset="0"/>
              </a:rPr>
              <a:t>прияння ефективному поступу в напрямі інтернаціоналізації вищої освіти, популяризації європейських студій в Україні та зростанню конкуренто-спроможності університету на світовому рівні.</a:t>
            </a:r>
          </a:p>
          <a:p>
            <a:pPr marL="0" indent="0" algn="ctr">
              <a:buNone/>
            </a:pPr>
            <a:endParaRPr lang="uk-UA" altLang="ru-RU" sz="20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0" indent="0" algn="ctr">
              <a:buNone/>
            </a:pPr>
            <a:r>
              <a:rPr lang="uk-UA" altLang="ru-RU" sz="2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Виконано роботи </a:t>
            </a:r>
          </a:p>
          <a:p>
            <a:pPr marL="0" indent="0" algn="ctr">
              <a:buNone/>
            </a:pPr>
            <a:r>
              <a:rPr lang="uk-UA" altLang="ru-RU" sz="20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на суму  917 тис. грн.</a:t>
            </a:r>
            <a:endParaRPr lang="uk-UA" sz="2000" dirty="0">
              <a:solidFill>
                <a:schemeClr val="tx1"/>
              </a:solidFill>
              <a:latin typeface="Cambria" panose="02040503050406030204" pitchFamily="18" charset="0"/>
              <a:ea typeface="Cambria" panose="02040503050406030204" pitchFamily="18" charset="0"/>
            </a:endParaRPr>
          </a:p>
          <a:p>
            <a:endParaRPr lang="uk-UA" sz="2000" dirty="0">
              <a:solidFill>
                <a:schemeClr val="tx1"/>
              </a:solidFill>
              <a:latin typeface="Cambria" panose="02040503050406030204" pitchFamily="18" charset="0"/>
              <a:ea typeface="Cambria" panose="02040503050406030204" pitchFamily="18" charset="0"/>
            </a:endParaRPr>
          </a:p>
          <a:p>
            <a:pPr marL="0" indent="0">
              <a:buNone/>
            </a:pPr>
            <a:endParaRPr lang="uk-UA" dirty="0">
              <a:solidFill>
                <a:schemeClr val="tx1"/>
              </a:solidFill>
              <a:latin typeface="Cambria" panose="02040503050406030204" pitchFamily="18" charset="0"/>
              <a:ea typeface="Cambria" panose="02040503050406030204" pitchFamily="18" charset="0"/>
            </a:endParaRPr>
          </a:p>
          <a:p>
            <a:pPr marL="0" indent="0">
              <a:buNone/>
            </a:pPr>
            <a:endParaRPr lang="uk-UA" dirty="0">
              <a:solidFill>
                <a:schemeClr val="tx1"/>
              </a:solidFill>
              <a:latin typeface="Cambria" panose="02040503050406030204" pitchFamily="18" charset="0"/>
              <a:ea typeface="Cambria" panose="02040503050406030204" pitchFamily="18" charset="0"/>
            </a:endParaRPr>
          </a:p>
        </p:txBody>
      </p:sp>
      <p:sp>
        <p:nvSpPr>
          <p:cNvPr id="9" name="Прямоугольник 8"/>
          <p:cNvSpPr/>
          <p:nvPr/>
        </p:nvSpPr>
        <p:spPr>
          <a:xfrm>
            <a:off x="715111" y="995141"/>
            <a:ext cx="4858327" cy="3293209"/>
          </a:xfrm>
          <a:prstGeom prst="rect">
            <a:avLst/>
          </a:prstGeom>
        </p:spPr>
        <p:txBody>
          <a:bodyPr wrap="square">
            <a:spAutoFit/>
          </a:bodyPr>
          <a:lstStyle/>
          <a:p>
            <a:pPr algn="ctr"/>
            <a:r>
              <a:rPr lang="uk-UA" sz="2600" b="1">
                <a:latin typeface="Cambria" panose="02040503050406030204" pitchFamily="18" charset="0"/>
                <a:ea typeface="Cambria" panose="02040503050406030204" pitchFamily="18" charset="0"/>
                <a:cs typeface="Times New Roman" panose="02020603050405020304" pitchFamily="18" charset="0"/>
              </a:rPr>
              <a:t>Міжнародні  проєкти гранту Модуль Жана Моне :</a:t>
            </a:r>
          </a:p>
          <a:p>
            <a:pPr algn="ctr"/>
            <a:endParaRPr lang="uk-UA" sz="2600" b="1">
              <a:latin typeface="Cambria" panose="02040503050406030204" pitchFamily="18" charset="0"/>
              <a:ea typeface="Cambria" panose="02040503050406030204" pitchFamily="18" charset="0"/>
              <a:cs typeface="Times New Roman" panose="02020603050405020304" pitchFamily="18" charset="0"/>
            </a:endParaRPr>
          </a:p>
          <a:p>
            <a:pPr algn="ctr"/>
            <a:r>
              <a:rPr lang="uk-UA" sz="2600" b="1">
                <a:latin typeface="Cambria" panose="02040503050406030204" pitchFamily="18" charset="0"/>
                <a:ea typeface="Cambria" panose="02040503050406030204" pitchFamily="18" charset="0"/>
                <a:cs typeface="Times New Roman" panose="02020603050405020304" pitchFamily="18" charset="0"/>
              </a:rPr>
              <a:t>«Європейські стандарти місцевого самоврядування та регіональна політика ЄС»</a:t>
            </a:r>
          </a:p>
          <a:p>
            <a:pPr algn="ctr"/>
            <a:endParaRPr lang="uk-UA" sz="2600" b="1">
              <a:latin typeface="Cambria" panose="02040503050406030204" pitchFamily="18" charset="0"/>
              <a:ea typeface="Cambria" panose="02040503050406030204" pitchFamily="18" charset="0"/>
              <a:cs typeface="Times New Roman" panose="02020603050405020304" pitchFamily="18" charset="0"/>
            </a:endParaRPr>
          </a:p>
          <a:p>
            <a:pPr algn="ctr"/>
            <a:r>
              <a:rPr lang="uk-UA" sz="2600" b="1">
                <a:latin typeface="Cambria" panose="02040503050406030204" pitchFamily="18" charset="0"/>
                <a:ea typeface="Cambria" panose="02040503050406030204" pitchFamily="18" charset="0"/>
                <a:cs typeface="Times New Roman" panose="02020603050405020304" pitchFamily="18" charset="0"/>
              </a:rPr>
              <a:t>«Кримінальна політика ЄС»</a:t>
            </a:r>
          </a:p>
        </p:txBody>
      </p:sp>
      <p:sp>
        <p:nvSpPr>
          <p:cNvPr id="11" name="Заголовок 6">
            <a:extLst>
              <a:ext uri="{FF2B5EF4-FFF2-40B4-BE49-F238E27FC236}">
                <a16:creationId xmlns:a16="http://schemas.microsoft.com/office/drawing/2014/main" id="{872FD487-B409-430B-B49A-30B903708C4A}"/>
              </a:ext>
            </a:extLst>
          </p:cNvPr>
          <p:cNvSpPr txBox="1">
            <a:spLocks/>
          </p:cNvSpPr>
          <p:nvPr/>
        </p:nvSpPr>
        <p:spPr>
          <a:xfrm>
            <a:off x="6930775" y="707090"/>
            <a:ext cx="4644000" cy="816249"/>
          </a:xfrm>
          <a:prstGeom prst="rect">
            <a:avLst/>
          </a:prstGeom>
        </p:spPr>
        <p:txBody>
          <a:bodyPr vert="horz" lIns="91440" tIns="45720" rIns="91440" bIns="45720" rtlCol="0" anchor="ctr" anchorCtr="0">
            <a:spAutoFit/>
          </a:bodyPr>
          <a:lstStyle>
            <a:lvl1pPr algn="ctr" defTabSz="914400" rtl="0" eaLnBrk="1" latinLnBrk="0" hangingPunct="1">
              <a:lnSpc>
                <a:spcPct val="84000"/>
              </a:lnSpc>
              <a:spcBef>
                <a:spcPct val="0"/>
              </a:spcBef>
              <a:buNone/>
              <a:defRPr sz="3400" kern="1200" baseline="0">
                <a:solidFill>
                  <a:schemeClr val="tx2"/>
                </a:solidFill>
                <a:latin typeface="+mj-lt"/>
                <a:ea typeface="+mj-ea"/>
                <a:cs typeface="+mj-cs"/>
              </a:defRPr>
            </a:lvl1pPr>
          </a:lstStyle>
          <a:p>
            <a:r>
              <a:rPr lang="uk-UA" sz="2800" b="1" dirty="0">
                <a:solidFill>
                  <a:schemeClr val="tx1"/>
                </a:solidFill>
                <a:latin typeface="Cambria" panose="02040503050406030204" pitchFamily="18" charset="0"/>
                <a:ea typeface="Cambria" panose="02040503050406030204" pitchFamily="18" charset="0"/>
                <a:cs typeface="Arial" panose="020B0604020202020204" pitchFamily="34" charset="0"/>
              </a:rPr>
              <a:t>Практичне використання:</a:t>
            </a:r>
            <a:endParaRPr lang="ru-RU" sz="28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41551126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a:extLst>
              <a:ext uri="{FF2B5EF4-FFF2-40B4-BE49-F238E27FC236}">
                <a16:creationId xmlns:a16="http://schemas.microsoft.com/office/drawing/2014/main" id="{88A3B9A3-E4C7-4E87-9EAE-EBDC28D24C12}"/>
              </a:ext>
            </a:extLst>
          </p:cNvPr>
          <p:cNvSpPr>
            <a:spLocks noGrp="1"/>
          </p:cNvSpPr>
          <p:nvPr>
            <p:ph type="body" sz="half" idx="2"/>
          </p:nvPr>
        </p:nvSpPr>
        <p:spPr>
          <a:xfrm>
            <a:off x="141515" y="1858562"/>
            <a:ext cx="5933646" cy="4247186"/>
          </a:xfrm>
        </p:spPr>
        <p:txBody>
          <a:bodyPr rtlCol="0"/>
          <a:lstStyle/>
          <a:p>
            <a:r>
              <a:rPr lang="uk-UA" altLang="en-US" dirty="0">
                <a:solidFill>
                  <a:schemeClr val="tx1"/>
                </a:solidFill>
                <a:latin typeface="Cambria" panose="02040503050406030204" pitchFamily="18" charset="0"/>
                <a:ea typeface="Cambria" panose="02040503050406030204" pitchFamily="18" charset="0"/>
              </a:rPr>
              <a:t>Створено регіональний Ландшафтний парк “</a:t>
            </a:r>
            <a:r>
              <a:rPr lang="uk-UA" altLang="en-US" dirty="0" err="1">
                <a:solidFill>
                  <a:schemeClr val="tx1"/>
                </a:solidFill>
                <a:latin typeface="Cambria" panose="02040503050406030204" pitchFamily="18" charset="0"/>
                <a:ea typeface="Cambria" panose="02040503050406030204" pitchFamily="18" charset="0"/>
              </a:rPr>
              <a:t>Великобурлуцький</a:t>
            </a:r>
            <a:r>
              <a:rPr lang="uk-UA" altLang="en-US" dirty="0">
                <a:solidFill>
                  <a:schemeClr val="tx1"/>
                </a:solidFill>
                <a:latin typeface="Cambria" panose="02040503050406030204" pitchFamily="18" charset="0"/>
                <a:ea typeface="Cambria" panose="02040503050406030204" pitchFamily="18" charset="0"/>
              </a:rPr>
              <a:t> степ”  </a:t>
            </a:r>
            <a:endParaRPr lang="en-US" altLang="en-US" dirty="0">
              <a:solidFill>
                <a:schemeClr val="tx1"/>
              </a:solidFill>
              <a:latin typeface="Cambria" panose="02040503050406030204" pitchFamily="18" charset="0"/>
              <a:ea typeface="Cambria" panose="02040503050406030204" pitchFamily="18" charset="0"/>
            </a:endParaRPr>
          </a:p>
          <a:p>
            <a:pPr rtl="0"/>
            <a:r>
              <a:rPr lang="uk-UA" sz="1800" dirty="0">
                <a:solidFill>
                  <a:schemeClr val="tx1"/>
                </a:solidFill>
                <a:effectLst/>
                <a:latin typeface="Cambria" panose="02040503050406030204" pitchFamily="18" charset="0"/>
                <a:ea typeface="Cambria" panose="02040503050406030204" pitchFamily="18" charset="0"/>
                <a:cs typeface="Arial" panose="020B0604020202020204" pitchFamily="34" charset="0"/>
              </a:rPr>
              <a:t>Розробка проектно-кошторисної документації та проект розширення Національного природного парку «Дворічанський»  - </a:t>
            </a:r>
            <a:r>
              <a:rPr lang="uk-UA" sz="1800" b="1" dirty="0">
                <a:solidFill>
                  <a:schemeClr val="tx1"/>
                </a:solidFill>
                <a:effectLst/>
                <a:latin typeface="Cambria" panose="02040503050406030204" pitchFamily="18" charset="0"/>
                <a:ea typeface="Cambria" panose="02040503050406030204" pitchFamily="18" charset="0"/>
                <a:cs typeface="Arial" panose="020B0604020202020204" pitchFamily="34" charset="0"/>
              </a:rPr>
              <a:t>54 тис. грн.</a:t>
            </a:r>
          </a:p>
          <a:p>
            <a:pPr rtl="0"/>
            <a:r>
              <a:rPr lang="uk-UA" sz="1800" dirty="0">
                <a:solidFill>
                  <a:schemeClr val="tx1"/>
                </a:solidFill>
                <a:effectLst/>
                <a:latin typeface="Cambria" panose="02040503050406030204" pitchFamily="18" charset="0"/>
                <a:ea typeface="Cambria" panose="02040503050406030204" pitchFamily="18" charset="0"/>
                <a:cs typeface="Arial" panose="020B0604020202020204" pitchFamily="34" charset="0"/>
              </a:rPr>
              <a:t>Розробка </a:t>
            </a:r>
            <a:r>
              <a:rPr lang="uk-UA" sz="1800" dirty="0" err="1">
                <a:solidFill>
                  <a:schemeClr val="tx1"/>
                </a:solidFill>
                <a:effectLst/>
                <a:latin typeface="Cambria" panose="02040503050406030204" pitchFamily="18" charset="0"/>
                <a:ea typeface="Cambria" panose="02040503050406030204" pitchFamily="18" charset="0"/>
                <a:cs typeface="Arial" panose="020B0604020202020204" pitchFamily="34" charset="0"/>
              </a:rPr>
              <a:t>зaxодiв</a:t>
            </a:r>
            <a:r>
              <a:rPr lang="uk-UA" sz="1800" dirty="0">
                <a:solidFill>
                  <a:schemeClr val="tx1"/>
                </a:solidFill>
                <a:effectLst/>
                <a:latin typeface="Cambria" panose="02040503050406030204" pitchFamily="18" charset="0"/>
                <a:ea typeface="Cambria" panose="02040503050406030204" pitchFamily="18" charset="0"/>
                <a:cs typeface="Arial" panose="020B0604020202020204" pitchFamily="34" charset="0"/>
              </a:rPr>
              <a:t> щодо розвитку рекреації у Національному природному парку «Дворічанський» - </a:t>
            </a:r>
            <a:r>
              <a:rPr lang="uk-UA" sz="1800" b="1" dirty="0">
                <a:solidFill>
                  <a:schemeClr val="tx1"/>
                </a:solidFill>
                <a:effectLst/>
                <a:latin typeface="Cambria" panose="02040503050406030204" pitchFamily="18" charset="0"/>
                <a:ea typeface="Cambria" panose="02040503050406030204" pitchFamily="18" charset="0"/>
                <a:cs typeface="Arial" panose="020B0604020202020204" pitchFamily="34" charset="0"/>
              </a:rPr>
              <a:t>36 тис. грн.</a:t>
            </a:r>
          </a:p>
          <a:p>
            <a:pPr rtl="0"/>
            <a:r>
              <a:rPr lang="uk-UA" sz="1800" dirty="0">
                <a:solidFill>
                  <a:schemeClr val="tx1"/>
                </a:solidFill>
                <a:effectLst/>
                <a:latin typeface="Cambria" panose="02040503050406030204" pitchFamily="18" charset="0"/>
                <a:ea typeface="Cambria" panose="02040503050406030204" pitchFamily="18" charset="0"/>
                <a:cs typeface="Arial" panose="020B0604020202020204" pitchFamily="34" charset="0"/>
              </a:rPr>
              <a:t>Розробка Проекту створення Національного природного парку “Ізюмська лука” - </a:t>
            </a:r>
            <a:r>
              <a:rPr lang="uk-UA" sz="1800" b="1" dirty="0">
                <a:solidFill>
                  <a:schemeClr val="tx1"/>
                </a:solidFill>
                <a:effectLst/>
                <a:latin typeface="Cambria" panose="02040503050406030204" pitchFamily="18" charset="0"/>
                <a:ea typeface="Cambria" panose="02040503050406030204" pitchFamily="18" charset="0"/>
                <a:cs typeface="Arial" panose="020B0604020202020204" pitchFamily="34" charset="0"/>
              </a:rPr>
              <a:t>47 тис. грн</a:t>
            </a:r>
            <a:r>
              <a:rPr lang="uk-UA" sz="1800" dirty="0">
                <a:solidFill>
                  <a:schemeClr val="tx1"/>
                </a:solidFill>
                <a:effectLst/>
                <a:latin typeface="Cambria" panose="02040503050406030204" pitchFamily="18" charset="0"/>
                <a:ea typeface="Cambria" panose="02040503050406030204" pitchFamily="18" charset="0"/>
                <a:cs typeface="Arial" panose="020B0604020202020204" pitchFamily="34" charset="0"/>
              </a:rPr>
              <a:t>.</a:t>
            </a:r>
          </a:p>
          <a:p>
            <a:pPr rtl="0"/>
            <a:r>
              <a:rPr lang="uk-UA" sz="1800" dirty="0">
                <a:solidFill>
                  <a:schemeClr val="tx1"/>
                </a:solidFill>
                <a:effectLst/>
                <a:latin typeface="Cambria" panose="02040503050406030204" pitchFamily="18" charset="0"/>
                <a:ea typeface="Cambria" panose="02040503050406030204" pitchFamily="18" charset="0"/>
                <a:cs typeface="Arial" panose="020B0604020202020204" pitchFamily="34" charset="0"/>
              </a:rPr>
              <a:t>Проект створення Регіонального ландшафтного парку «Смарагдове джерело» - </a:t>
            </a:r>
            <a:r>
              <a:rPr lang="uk-UA" sz="1800" b="1" dirty="0">
                <a:solidFill>
                  <a:schemeClr val="tx1"/>
                </a:solidFill>
                <a:effectLst/>
                <a:latin typeface="Cambria" panose="02040503050406030204" pitchFamily="18" charset="0"/>
                <a:ea typeface="Cambria" panose="02040503050406030204" pitchFamily="18" charset="0"/>
                <a:cs typeface="Arial" panose="020B0604020202020204" pitchFamily="34" charset="0"/>
              </a:rPr>
              <a:t>81 тис. грн.</a:t>
            </a:r>
          </a:p>
          <a:p>
            <a:r>
              <a:rPr lang="uk-UA" dirty="0">
                <a:solidFill>
                  <a:schemeClr val="tx1"/>
                </a:solidFill>
                <a:latin typeface="Cambria" panose="02040503050406030204" pitchFamily="18" charset="0"/>
                <a:ea typeface="Cambria" panose="02040503050406030204" pitchFamily="18" charset="0"/>
                <a:cs typeface="Arial" panose="020B0604020202020204" pitchFamily="34" charset="0"/>
              </a:rPr>
              <a:t>Видання серії ілюстрованих науково-інформаційних видань  «Природно-заповідна спадщина Харківської області» - </a:t>
            </a:r>
            <a:r>
              <a:rPr lang="uk-UA" b="1" dirty="0">
                <a:solidFill>
                  <a:schemeClr val="tx1"/>
                </a:solidFill>
                <a:latin typeface="Cambria" panose="02040503050406030204" pitchFamily="18" charset="0"/>
                <a:ea typeface="Cambria" panose="02040503050406030204" pitchFamily="18" charset="0"/>
                <a:cs typeface="Arial" panose="020B0604020202020204" pitchFamily="34" charset="0"/>
              </a:rPr>
              <a:t>149 тис. грн.</a:t>
            </a:r>
            <a:endParaRPr lang="uk-UA" sz="1800" b="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p>
            <a:r>
              <a:rPr lang="uk-UA" sz="1800" dirty="0">
                <a:solidFill>
                  <a:schemeClr val="tx1"/>
                </a:solidFill>
                <a:effectLst/>
                <a:latin typeface="Cambria" panose="02040503050406030204" pitchFamily="18" charset="0"/>
                <a:ea typeface="Cambria" panose="02040503050406030204" pitchFamily="18" charset="0"/>
                <a:cs typeface="Arial" panose="020B0604020202020204" pitchFamily="34" charset="0"/>
              </a:rPr>
              <a:t>Проект організації регіонального ландшафтного парку «</a:t>
            </a:r>
            <a:r>
              <a:rPr lang="uk-UA" dirty="0" err="1">
                <a:solidFill>
                  <a:schemeClr val="tx1"/>
                </a:solidFill>
                <a:latin typeface="Cambria" panose="02040503050406030204" pitchFamily="18" charset="0"/>
                <a:ea typeface="Cambria" panose="02040503050406030204" pitchFamily="18" charset="0"/>
                <a:cs typeface="Arial" panose="020B0604020202020204" pitchFamily="34" charset="0"/>
              </a:rPr>
              <a:t>Сковородинівський</a:t>
            </a:r>
            <a:r>
              <a:rPr lang="uk-UA" dirty="0">
                <a:solidFill>
                  <a:schemeClr val="tx1"/>
                </a:solidFill>
                <a:latin typeface="Cambria" panose="02040503050406030204" pitchFamily="18" charset="0"/>
                <a:ea typeface="Cambria" panose="02040503050406030204" pitchFamily="18" charset="0"/>
                <a:cs typeface="Arial" panose="020B0604020202020204" pitchFamily="34" charset="0"/>
              </a:rPr>
              <a:t>»  </a:t>
            </a:r>
          </a:p>
        </p:txBody>
      </p:sp>
      <p:sp>
        <p:nvSpPr>
          <p:cNvPr id="33" name="Объект 32">
            <a:extLst>
              <a:ext uri="{FF2B5EF4-FFF2-40B4-BE49-F238E27FC236}">
                <a16:creationId xmlns:a16="http://schemas.microsoft.com/office/drawing/2014/main" id="{D952927E-AEC4-40FF-ABBD-2A3BE13F3061}"/>
              </a:ext>
            </a:extLst>
          </p:cNvPr>
          <p:cNvSpPr>
            <a:spLocks noGrp="1"/>
          </p:cNvSpPr>
          <p:nvPr>
            <p:ph sz="quarter" idx="15"/>
          </p:nvPr>
        </p:nvSpPr>
        <p:spPr>
          <a:xfrm>
            <a:off x="6747295" y="5188236"/>
            <a:ext cx="4858459" cy="1126906"/>
          </a:xfrm>
        </p:spPr>
        <p:txBody>
          <a:bodyPr rtlCol="0"/>
          <a:lstStyle/>
          <a:p>
            <a:pPr rtl="0"/>
            <a:r>
              <a:rPr lang="ru-RU" sz="2000" b="1" dirty="0" err="1">
                <a:solidFill>
                  <a:schemeClr val="tx1"/>
                </a:solidFill>
                <a:latin typeface="Cambria" panose="02040503050406030204" pitchFamily="18" charset="0"/>
                <a:ea typeface="Cambria" panose="02040503050406030204" pitchFamily="18" charset="0"/>
              </a:rPr>
              <a:t>Керівники</a:t>
            </a:r>
            <a:r>
              <a:rPr lang="ru-RU" sz="2000" b="1" dirty="0">
                <a:solidFill>
                  <a:schemeClr val="tx1"/>
                </a:solidFill>
                <a:latin typeface="Cambria" panose="02040503050406030204" pitchFamily="18" charset="0"/>
                <a:ea typeface="Cambria" panose="02040503050406030204" pitchFamily="18" charset="0"/>
              </a:rPr>
              <a:t>: </a:t>
            </a:r>
          </a:p>
          <a:p>
            <a:pPr rtl="0"/>
            <a:r>
              <a:rPr lang="ru-RU" sz="2000" b="1" dirty="0" err="1">
                <a:solidFill>
                  <a:schemeClr val="tx1"/>
                </a:solidFill>
                <a:latin typeface="Cambria" panose="02040503050406030204" pitchFamily="18" charset="0"/>
                <a:ea typeface="Cambria" panose="02040503050406030204" pitchFamily="18" charset="0"/>
              </a:rPr>
              <a:t>Токарський</a:t>
            </a:r>
            <a:r>
              <a:rPr lang="ru-RU" sz="2000" b="1" dirty="0">
                <a:solidFill>
                  <a:schemeClr val="tx1"/>
                </a:solidFill>
                <a:latin typeface="Cambria" panose="02040503050406030204" pitchFamily="18" charset="0"/>
                <a:ea typeface="Cambria" panose="02040503050406030204" pitchFamily="18" charset="0"/>
              </a:rPr>
              <a:t> В.А., </a:t>
            </a:r>
            <a:r>
              <a:rPr lang="ru-RU" sz="2000" b="1" dirty="0" err="1">
                <a:solidFill>
                  <a:schemeClr val="tx1"/>
                </a:solidFill>
                <a:latin typeface="Cambria" panose="02040503050406030204" pitchFamily="18" charset="0"/>
                <a:ea typeface="Cambria" panose="02040503050406030204" pitchFamily="18" charset="0"/>
              </a:rPr>
              <a:t>Атемасова</a:t>
            </a:r>
            <a:r>
              <a:rPr lang="ru-RU" sz="2000" b="1" dirty="0">
                <a:solidFill>
                  <a:schemeClr val="tx1"/>
                </a:solidFill>
                <a:latin typeface="Cambria" panose="02040503050406030204" pitchFamily="18" charset="0"/>
                <a:ea typeface="Cambria" panose="02040503050406030204" pitchFamily="18" charset="0"/>
              </a:rPr>
              <a:t> Т.А., </a:t>
            </a:r>
            <a:r>
              <a:rPr lang="ru-RU" sz="2000" b="1" dirty="0" err="1">
                <a:solidFill>
                  <a:schemeClr val="tx1"/>
                </a:solidFill>
                <a:latin typeface="Cambria" panose="02040503050406030204" pitchFamily="18" charset="0"/>
                <a:ea typeface="Cambria" panose="02040503050406030204" pitchFamily="18" charset="0"/>
              </a:rPr>
              <a:t>Полчанінова</a:t>
            </a:r>
            <a:r>
              <a:rPr lang="ru-RU" sz="2000" b="1" dirty="0">
                <a:solidFill>
                  <a:schemeClr val="tx1"/>
                </a:solidFill>
                <a:latin typeface="Cambria" panose="02040503050406030204" pitchFamily="18" charset="0"/>
                <a:ea typeface="Cambria" panose="02040503050406030204" pitchFamily="18" charset="0"/>
              </a:rPr>
              <a:t> Н.Ю.</a:t>
            </a:r>
          </a:p>
        </p:txBody>
      </p:sp>
      <p:sp>
        <p:nvSpPr>
          <p:cNvPr id="5" name="Заголовок 4">
            <a:extLst>
              <a:ext uri="{FF2B5EF4-FFF2-40B4-BE49-F238E27FC236}">
                <a16:creationId xmlns:a16="http://schemas.microsoft.com/office/drawing/2014/main" id="{F45C3FB3-AE2F-41D6-BB5D-19C78EBDE4FE}"/>
              </a:ext>
            </a:extLst>
          </p:cNvPr>
          <p:cNvSpPr>
            <a:spLocks noGrp="1"/>
          </p:cNvSpPr>
          <p:nvPr>
            <p:ph type="title"/>
          </p:nvPr>
        </p:nvSpPr>
        <p:spPr>
          <a:xfrm>
            <a:off x="499160" y="351403"/>
            <a:ext cx="5111418" cy="1428136"/>
          </a:xfrm>
        </p:spPr>
        <p:txBody>
          <a:bodyPr/>
          <a:lstStyle/>
          <a:p>
            <a:r>
              <a:rPr lang="ru-RU" sz="2600" b="1" dirty="0" err="1">
                <a:solidFill>
                  <a:schemeClr val="tx1"/>
                </a:solidFill>
                <a:latin typeface="Cambria" panose="02040503050406030204" pitchFamily="18" charset="0"/>
                <a:ea typeface="Cambria" panose="02040503050406030204" pitchFamily="18" charset="0"/>
                <a:cs typeface="Arial" panose="020B0604020202020204" pitchFamily="34" charset="0"/>
              </a:rPr>
              <a:t>Створення</a:t>
            </a:r>
            <a:r>
              <a:rPr lang="ru-RU" sz="26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ru-RU" sz="2600" b="1" dirty="0" err="1">
                <a:solidFill>
                  <a:schemeClr val="tx1"/>
                </a:solidFill>
                <a:latin typeface="Cambria" panose="02040503050406030204" pitchFamily="18" charset="0"/>
                <a:ea typeface="Cambria" panose="02040503050406030204" pitchFamily="18" charset="0"/>
                <a:cs typeface="Arial" panose="020B0604020202020204" pitchFamily="34" charset="0"/>
              </a:rPr>
              <a:t>проєктів</a:t>
            </a:r>
            <a:r>
              <a:rPr lang="ru-RU" sz="26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ru-RU" sz="2600" b="1" dirty="0" err="1">
                <a:solidFill>
                  <a:schemeClr val="tx1"/>
                </a:solidFill>
                <a:latin typeface="Cambria" panose="02040503050406030204" pitchFamily="18" charset="0"/>
                <a:ea typeface="Cambria" panose="02040503050406030204" pitchFamily="18" charset="0"/>
                <a:cs typeface="Arial" panose="020B0604020202020204" pitchFamily="34" charset="0"/>
              </a:rPr>
              <a:t>організації</a:t>
            </a:r>
            <a:r>
              <a:rPr lang="ru-RU" sz="26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ru-RU" sz="2600" b="1" dirty="0" err="1">
                <a:solidFill>
                  <a:schemeClr val="tx1"/>
                </a:solidFill>
                <a:latin typeface="Cambria" panose="02040503050406030204" pitchFamily="18" charset="0"/>
                <a:ea typeface="Cambria" panose="02040503050406030204" pitchFamily="18" charset="0"/>
                <a:cs typeface="Arial" panose="020B0604020202020204" pitchFamily="34" charset="0"/>
              </a:rPr>
              <a:t>нових</a:t>
            </a:r>
            <a:r>
              <a:rPr lang="ru-RU" sz="26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ru-RU" sz="2600" b="1" dirty="0" err="1">
                <a:solidFill>
                  <a:schemeClr val="tx1"/>
                </a:solidFill>
                <a:latin typeface="Cambria" panose="02040503050406030204" pitchFamily="18" charset="0"/>
                <a:ea typeface="Cambria" panose="02040503050406030204" pitchFamily="18" charset="0"/>
                <a:cs typeface="Arial" panose="020B0604020202020204" pitchFamily="34" charset="0"/>
              </a:rPr>
              <a:t>об’єктів</a:t>
            </a:r>
            <a:r>
              <a:rPr lang="ru-RU" sz="2600" b="1" dirty="0">
                <a:solidFill>
                  <a:schemeClr val="tx1"/>
                </a:solidFill>
                <a:latin typeface="Cambria" panose="02040503050406030204" pitchFamily="18" charset="0"/>
                <a:ea typeface="Cambria" panose="02040503050406030204" pitchFamily="18" charset="0"/>
                <a:cs typeface="Arial" panose="020B0604020202020204" pitchFamily="34" charset="0"/>
              </a:rPr>
              <a:t> природно-</a:t>
            </a:r>
            <a:r>
              <a:rPr lang="ru-RU" sz="2600" b="1" dirty="0" err="1">
                <a:solidFill>
                  <a:schemeClr val="tx1"/>
                </a:solidFill>
                <a:latin typeface="Cambria" panose="02040503050406030204" pitchFamily="18" charset="0"/>
                <a:ea typeface="Cambria" panose="02040503050406030204" pitchFamily="18" charset="0"/>
                <a:cs typeface="Arial" panose="020B0604020202020204" pitchFamily="34" charset="0"/>
              </a:rPr>
              <a:t>заповідного</a:t>
            </a:r>
            <a:r>
              <a:rPr lang="ru-RU" sz="2600" b="1" dirty="0">
                <a:solidFill>
                  <a:schemeClr val="tx1"/>
                </a:solidFill>
                <a:latin typeface="Cambria" panose="02040503050406030204" pitchFamily="18" charset="0"/>
                <a:ea typeface="Cambria" panose="02040503050406030204" pitchFamily="18" charset="0"/>
                <a:cs typeface="Arial" panose="020B0604020202020204" pitchFamily="34" charset="0"/>
              </a:rPr>
              <a:t> фонду</a:t>
            </a:r>
          </a:p>
        </p:txBody>
      </p:sp>
      <p:pic>
        <p:nvPicPr>
          <p:cNvPr id="13" name="Picture 14">
            <a:extLst>
              <a:ext uri="{FF2B5EF4-FFF2-40B4-BE49-F238E27FC236}">
                <a16:creationId xmlns:a16="http://schemas.microsoft.com/office/drawing/2014/main" id="{10EA10AC-19EA-4136-8DA6-58F4C4245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6263" y="430923"/>
            <a:ext cx="5142212" cy="36383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a:extLst>
              <a:ext uri="{FF2B5EF4-FFF2-40B4-BE49-F238E27FC236}">
                <a16:creationId xmlns:a16="http://schemas.microsoft.com/office/drawing/2014/main" id="{29B62B44-DB56-4462-A878-42BF99B0F0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3257" y="2713205"/>
            <a:ext cx="2075218" cy="9923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a:extLst>
              <a:ext uri="{FF2B5EF4-FFF2-40B4-BE49-F238E27FC236}">
                <a16:creationId xmlns:a16="http://schemas.microsoft.com/office/drawing/2014/main" id="{6C9A55F6-17BF-4AEB-8AF8-89C13559C9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6263" y="3342290"/>
            <a:ext cx="1452900" cy="18459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a:extLst>
              <a:ext uri="{FF2B5EF4-FFF2-40B4-BE49-F238E27FC236}">
                <a16:creationId xmlns:a16="http://schemas.microsoft.com/office/drawing/2014/main" id="{F0BC1348-C7E7-48B8-8074-723923DDA8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79421" y="430923"/>
            <a:ext cx="1631850" cy="15100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a:extLst>
              <a:ext uri="{FF2B5EF4-FFF2-40B4-BE49-F238E27FC236}">
                <a16:creationId xmlns:a16="http://schemas.microsoft.com/office/drawing/2014/main" id="{801CDD06-AA7F-4A07-B813-C1A5D62CB7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8259" t="16670" r="13768" b="13336"/>
          <a:stretch>
            <a:fillRect/>
          </a:stretch>
        </p:blipFill>
        <p:spPr bwMode="auto">
          <a:xfrm>
            <a:off x="10325600" y="3705509"/>
            <a:ext cx="1412875" cy="14827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a:extLst>
              <a:ext uri="{FF2B5EF4-FFF2-40B4-BE49-F238E27FC236}">
                <a16:creationId xmlns:a16="http://schemas.microsoft.com/office/drawing/2014/main" id="{F539801E-368D-4EA0-81FC-9DA00BFD5F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6469" t="21196" r="42297"/>
          <a:stretch>
            <a:fillRect/>
          </a:stretch>
        </p:blipFill>
        <p:spPr bwMode="auto">
          <a:xfrm>
            <a:off x="9393433" y="3714015"/>
            <a:ext cx="932167" cy="14827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370BC0FD-24E4-4A21-973A-6D40D009B1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1830" t="21471" r="37166" b="20805"/>
          <a:stretch>
            <a:fillRect/>
          </a:stretch>
        </p:blipFill>
        <p:spPr bwMode="auto">
          <a:xfrm>
            <a:off x="6596263" y="449926"/>
            <a:ext cx="1566041" cy="13296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a:extLst>
              <a:ext uri="{FF2B5EF4-FFF2-40B4-BE49-F238E27FC236}">
                <a16:creationId xmlns:a16="http://schemas.microsoft.com/office/drawing/2014/main" id="{EB65F41A-4B69-428D-A418-9277BC7BA40E}"/>
              </a:ext>
            </a:extLst>
          </p:cNvPr>
          <p:cNvPicPr>
            <a:picLocks noChangeAspect="1" noChangeArrowheads="1"/>
          </p:cNvPicPr>
          <p:nvPr/>
        </p:nvPicPr>
        <p:blipFill>
          <a:blip r:embed="rId10">
            <a:lum contrast="12000"/>
            <a:extLst>
              <a:ext uri="{28A0092B-C50C-407E-A947-70E740481C1C}">
                <a14:useLocalDpi xmlns:a14="http://schemas.microsoft.com/office/drawing/2010/main" val="0"/>
              </a:ext>
            </a:extLst>
          </a:blip>
          <a:srcRect/>
          <a:stretch>
            <a:fillRect/>
          </a:stretch>
        </p:blipFill>
        <p:spPr bwMode="auto">
          <a:xfrm>
            <a:off x="8030637" y="4061329"/>
            <a:ext cx="1412875" cy="1127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3915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7903E92E-7C10-4FDF-B7B0-BF5A5A7DC515}"/>
              </a:ext>
            </a:extLst>
          </p:cNvPr>
          <p:cNvSpPr>
            <a:spLocks noGrp="1"/>
          </p:cNvSpPr>
          <p:nvPr>
            <p:ph type="body" sz="half" idx="2"/>
          </p:nvPr>
        </p:nvSpPr>
        <p:spPr>
          <a:xfrm>
            <a:off x="6930775" y="1813976"/>
            <a:ext cx="4956425" cy="4388615"/>
          </a:xfrm>
        </p:spPr>
        <p:txBody>
          <a:bodyPr rtlCol="0"/>
          <a:lstStyle/>
          <a:p>
            <a:pPr rtl="0"/>
            <a:r>
              <a:rPr lang="uk-UA" dirty="0">
                <a:solidFill>
                  <a:schemeClr val="tx1"/>
                </a:solidFill>
                <a:effectLst/>
                <a:latin typeface="Cambria" panose="02040503050406030204" pitchFamily="18" charset="0"/>
                <a:ea typeface="Cambria" panose="02040503050406030204" pitchFamily="18" charset="0"/>
              </a:rPr>
              <a:t>Досліджено </a:t>
            </a:r>
            <a:r>
              <a:rPr lang="uk-UA" dirty="0" err="1">
                <a:solidFill>
                  <a:schemeClr val="tx1"/>
                </a:solidFill>
                <a:effectLst/>
                <a:latin typeface="Cambria" panose="02040503050406030204" pitchFamily="18" charset="0"/>
                <a:ea typeface="Cambria" panose="02040503050406030204" pitchFamily="18" charset="0"/>
              </a:rPr>
              <a:t>імунотопність</a:t>
            </a:r>
            <a:r>
              <a:rPr lang="uk-UA" dirty="0">
                <a:solidFill>
                  <a:schemeClr val="tx1"/>
                </a:solidFill>
                <a:effectLst/>
                <a:latin typeface="Cambria" panose="02040503050406030204" pitchFamily="18" charset="0"/>
                <a:ea typeface="Cambria" panose="02040503050406030204" pitchFamily="18" charset="0"/>
              </a:rPr>
              <a:t> компонентів молозива після обезжирення та низькомолекулярних компонентів після видалення високомолекулярних білків. Досліджено вплив компонентів молозива, що отримані різними засобами на електропровідність самого молозива  та сироватку крові тварин, які отримували компоненти молозива у різних дозах</a:t>
            </a:r>
          </a:p>
          <a:p>
            <a:pPr rtl="0"/>
            <a:r>
              <a:rPr lang="uk-UA" dirty="0">
                <a:solidFill>
                  <a:schemeClr val="tx1"/>
                </a:solidFill>
                <a:latin typeface="Cambria" panose="02040503050406030204" pitchFamily="18" charset="0"/>
                <a:ea typeface="Cambria" panose="02040503050406030204" pitchFamily="18" charset="0"/>
                <a:cs typeface="Arial" panose="020B0604020202020204" pitchFamily="34" charset="0"/>
              </a:rPr>
              <a:t>Досліджується влив компонентів молозива в якості потенційного препарату для лікування фіброзу печінки</a:t>
            </a:r>
          </a:p>
          <a:p>
            <a:r>
              <a:rPr lang="uk-UA" dirty="0">
                <a:solidFill>
                  <a:schemeClr val="tx1"/>
                </a:solidFill>
                <a:latin typeface="Cambria" panose="02040503050406030204" pitchFamily="18" charset="0"/>
                <a:ea typeface="Cambria" panose="02040503050406030204" pitchFamily="18" charset="0"/>
                <a:cs typeface="Arial" panose="020B0604020202020204" pitchFamily="34" charset="0"/>
              </a:rPr>
              <a:t>Попередження та можливе усунення </a:t>
            </a:r>
            <a:r>
              <a:rPr lang="uk-UA" dirty="0" err="1">
                <a:solidFill>
                  <a:schemeClr val="tx1"/>
                </a:solidFill>
                <a:latin typeface="Cambria" panose="02040503050406030204" pitchFamily="18" charset="0"/>
                <a:ea typeface="Cambria" panose="02040503050406030204" pitchFamily="18" charset="0"/>
                <a:cs typeface="Arial" panose="020B0604020202020204" pitchFamily="34" charset="0"/>
              </a:rPr>
              <a:t>постковідних</a:t>
            </a:r>
            <a:r>
              <a:rPr lang="uk-UA" dirty="0">
                <a:solidFill>
                  <a:schemeClr val="tx1"/>
                </a:solidFill>
                <a:latin typeface="Cambria" panose="02040503050406030204" pitchFamily="18" charset="0"/>
                <a:ea typeface="Cambria" panose="02040503050406030204" pitchFamily="18" charset="0"/>
                <a:cs typeface="Arial" panose="020B0604020202020204" pitchFamily="34" charset="0"/>
              </a:rPr>
              <a:t> ускладнень</a:t>
            </a:r>
          </a:p>
          <a:p>
            <a:pPr marL="271463" indent="-271463" algn="ctr">
              <a:spcBef>
                <a:spcPts val="1200"/>
              </a:spcBef>
              <a:buNone/>
            </a:pPr>
            <a:r>
              <a:rPr lang="uk-UA" sz="2000" b="1" dirty="0">
                <a:solidFill>
                  <a:schemeClr val="tx1"/>
                </a:solidFill>
                <a:latin typeface="Cambria" panose="02040503050406030204" pitchFamily="18" charset="0"/>
                <a:ea typeface="Cambria" panose="02040503050406030204" pitchFamily="18" charset="0"/>
                <a:cs typeface="Arial" panose="020B0604020202020204" pitchFamily="34" charset="0"/>
              </a:rPr>
              <a:t>Виконано </a:t>
            </a:r>
            <a:r>
              <a:rPr lang="uk-UA" sz="2000" b="1" dirty="0" err="1">
                <a:solidFill>
                  <a:schemeClr val="tx1"/>
                </a:solidFill>
                <a:latin typeface="Cambria" panose="02040503050406030204" pitchFamily="18" charset="0"/>
                <a:ea typeface="Cambria" panose="02040503050406030204" pitchFamily="18" charset="0"/>
                <a:cs typeface="Arial" panose="020B0604020202020204" pitchFamily="34" charset="0"/>
              </a:rPr>
              <a:t>госпдоговірних</a:t>
            </a:r>
            <a:r>
              <a:rPr lang="uk-UA" sz="2000" b="1" dirty="0">
                <a:solidFill>
                  <a:schemeClr val="tx1"/>
                </a:solidFill>
                <a:latin typeface="Cambria" panose="02040503050406030204" pitchFamily="18" charset="0"/>
                <a:ea typeface="Cambria" panose="02040503050406030204" pitchFamily="18" charset="0"/>
                <a:cs typeface="Arial" panose="020B0604020202020204" pitchFamily="34" charset="0"/>
              </a:rPr>
              <a:t> робіт на суму   540 тис. грн</a:t>
            </a:r>
            <a:r>
              <a:rPr lang="uk-UA" sz="2000" dirty="0">
                <a:solidFill>
                  <a:schemeClr val="tx1"/>
                </a:solidFill>
                <a:latin typeface="Cambria" panose="02040503050406030204" pitchFamily="18" charset="0"/>
                <a:ea typeface="Cambria" panose="02040503050406030204" pitchFamily="18" charset="0"/>
                <a:cs typeface="Arial" panose="020B0604020202020204" pitchFamily="34" charset="0"/>
              </a:rPr>
              <a:t>.</a:t>
            </a:r>
          </a:p>
          <a:p>
            <a:pPr rtl="0"/>
            <a:endParaRPr lang="uk-UA"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sp>
        <p:nvSpPr>
          <p:cNvPr id="4" name="Текст 3">
            <a:extLst>
              <a:ext uri="{FF2B5EF4-FFF2-40B4-BE49-F238E27FC236}">
                <a16:creationId xmlns:a16="http://schemas.microsoft.com/office/drawing/2014/main" id="{5F0C8121-738F-4674-914D-B3EE5ED89F54}"/>
              </a:ext>
            </a:extLst>
          </p:cNvPr>
          <p:cNvSpPr>
            <a:spLocks noGrp="1"/>
          </p:cNvSpPr>
          <p:nvPr>
            <p:ph type="body" sz="quarter" idx="14"/>
          </p:nvPr>
        </p:nvSpPr>
        <p:spPr/>
        <p:txBody>
          <a:bodyPr rtlCol="0"/>
          <a:lstStyle/>
          <a:p>
            <a:pPr rtl="0"/>
            <a:r>
              <a:rPr lang="ru-RU" sz="2000" b="1" dirty="0" err="1">
                <a:solidFill>
                  <a:schemeClr val="tx1"/>
                </a:solidFill>
                <a:latin typeface="Cambria" panose="02040503050406030204" pitchFamily="18" charset="0"/>
                <a:ea typeface="Cambria" panose="02040503050406030204" pitchFamily="18" charset="0"/>
              </a:rPr>
              <a:t>Керівник</a:t>
            </a:r>
            <a:r>
              <a:rPr lang="ru-RU" sz="2000" b="1" dirty="0">
                <a:solidFill>
                  <a:schemeClr val="tx1"/>
                </a:solidFill>
                <a:latin typeface="Cambria" panose="02040503050406030204" pitchFamily="18" charset="0"/>
                <a:ea typeface="Cambria" panose="02040503050406030204" pitchFamily="18" charset="0"/>
              </a:rPr>
              <a:t>: Божков А.І.</a:t>
            </a:r>
          </a:p>
        </p:txBody>
      </p:sp>
      <p:sp>
        <p:nvSpPr>
          <p:cNvPr id="7" name="Заголовок 6">
            <a:extLst>
              <a:ext uri="{FF2B5EF4-FFF2-40B4-BE49-F238E27FC236}">
                <a16:creationId xmlns:a16="http://schemas.microsoft.com/office/drawing/2014/main" id="{AC20F625-6EE9-4B92-BA3C-43F2DDB6EB7A}"/>
              </a:ext>
            </a:extLst>
          </p:cNvPr>
          <p:cNvSpPr>
            <a:spLocks noGrp="1"/>
          </p:cNvSpPr>
          <p:nvPr>
            <p:ph type="title"/>
          </p:nvPr>
        </p:nvSpPr>
        <p:spPr>
          <a:xfrm>
            <a:off x="6930775" y="707090"/>
            <a:ext cx="4644000" cy="816249"/>
          </a:xfrm>
        </p:spPr>
        <p:txBody>
          <a:bodyPr>
            <a:spAutoFit/>
          </a:bodyPr>
          <a:lstStyle/>
          <a:p>
            <a:r>
              <a:rPr lang="uk-UA" sz="2800" b="1" dirty="0">
                <a:solidFill>
                  <a:schemeClr val="tx1"/>
                </a:solidFill>
                <a:latin typeface="Cambria" panose="02040503050406030204" pitchFamily="18" charset="0"/>
                <a:ea typeface="Cambria" panose="02040503050406030204" pitchFamily="18" charset="0"/>
                <a:cs typeface="Arial" panose="020B0604020202020204" pitchFamily="34" charset="0"/>
              </a:rPr>
              <a:t>Практичне використання:</a:t>
            </a:r>
            <a:endParaRPr lang="ru-RU" sz="28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sp>
        <p:nvSpPr>
          <p:cNvPr id="8" name="Заголовок 1">
            <a:extLst>
              <a:ext uri="{FF2B5EF4-FFF2-40B4-BE49-F238E27FC236}">
                <a16:creationId xmlns:a16="http://schemas.microsoft.com/office/drawing/2014/main" id="{C786F302-F778-4F84-8D54-4269CF786883}"/>
              </a:ext>
            </a:extLst>
          </p:cNvPr>
          <p:cNvSpPr txBox="1">
            <a:spLocks/>
          </p:cNvSpPr>
          <p:nvPr/>
        </p:nvSpPr>
        <p:spPr>
          <a:xfrm>
            <a:off x="715045" y="485914"/>
            <a:ext cx="4858460" cy="4493538"/>
          </a:xfrm>
          <a:prstGeom prst="rect">
            <a:avLst/>
          </a:prstGeom>
        </p:spPr>
        <p:txBody>
          <a:bodyPr vert="horz" lIns="91440" tIns="45720" rIns="91440" bIns="45720" rtlCol="0" anchor="ctr" anchorCtr="0">
            <a:spAutoFit/>
          </a:bodyPr>
          <a:lstStyle>
            <a:lvl1pPr algn="ctr" defTabSz="914400" rtl="0" eaLnBrk="1" latinLnBrk="0" hangingPunct="1">
              <a:lnSpc>
                <a:spcPct val="84000"/>
              </a:lnSpc>
              <a:spcBef>
                <a:spcPct val="0"/>
              </a:spcBef>
              <a:buNone/>
              <a:defRPr sz="3400" kern="1200" baseline="0">
                <a:solidFill>
                  <a:schemeClr val="tx2"/>
                </a:solidFill>
                <a:latin typeface="+mj-lt"/>
                <a:ea typeface="+mj-ea"/>
                <a:cs typeface="+mj-cs"/>
              </a:defRPr>
            </a:lvl1pPr>
          </a:lstStyle>
          <a:p>
            <a:pPr>
              <a:lnSpc>
                <a:spcPct val="100000"/>
              </a:lnSpc>
            </a:pPr>
            <a:r>
              <a:rPr lang="ru-RU" sz="2600" b="1" dirty="0">
                <a:solidFill>
                  <a:schemeClr val="tx1"/>
                </a:solidFill>
                <a:latin typeface="Cambria" panose="02040503050406030204" pitchFamily="18" charset="0"/>
                <a:ea typeface="Cambria" panose="02040503050406030204" pitchFamily="18" charset="0"/>
                <a:cs typeface="Arial" panose="020B0604020202020204" pitchFamily="34" charset="0"/>
              </a:rPr>
              <a:t>«</a:t>
            </a:r>
            <a:r>
              <a:rPr lang="ru-RU" sz="2600" b="1" dirty="0" err="1">
                <a:solidFill>
                  <a:schemeClr val="tx1"/>
                </a:solidFill>
                <a:latin typeface="Cambria" panose="02040503050406030204" pitchFamily="18" charset="0"/>
                <a:ea typeface="Cambria" panose="02040503050406030204" pitchFamily="18" charset="0"/>
                <a:cs typeface="Arial" panose="020B0604020202020204" pitchFamily="34" charset="0"/>
              </a:rPr>
              <a:t>Дослідження</a:t>
            </a:r>
            <a:r>
              <a:rPr lang="ru-RU" sz="26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ru-RU" sz="2600" b="1" dirty="0" err="1">
                <a:solidFill>
                  <a:schemeClr val="tx1"/>
                </a:solidFill>
                <a:latin typeface="Cambria" panose="02040503050406030204" pitchFamily="18" charset="0"/>
                <a:ea typeface="Cambria" panose="02040503050406030204" pitchFamily="18" charset="0"/>
                <a:cs typeface="Arial" panose="020B0604020202020204" pitchFamily="34" charset="0"/>
              </a:rPr>
              <a:t>дозової</a:t>
            </a:r>
            <a:r>
              <a:rPr lang="ru-RU" sz="26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ru-RU" sz="2600" b="1" dirty="0" err="1">
                <a:solidFill>
                  <a:schemeClr val="tx1"/>
                </a:solidFill>
                <a:latin typeface="Cambria" panose="02040503050406030204" pitchFamily="18" charset="0"/>
                <a:ea typeface="Cambria" panose="02040503050406030204" pitchFamily="18" charset="0"/>
                <a:cs typeface="Arial" panose="020B0604020202020204" pitchFamily="34" charset="0"/>
              </a:rPr>
              <a:t>залежності</a:t>
            </a:r>
            <a:r>
              <a:rPr lang="ru-RU" sz="26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ru-RU" sz="2600" b="1" dirty="0" err="1">
                <a:solidFill>
                  <a:schemeClr val="tx1"/>
                </a:solidFill>
                <a:latin typeface="Cambria" panose="02040503050406030204" pitchFamily="18" charset="0"/>
                <a:ea typeface="Cambria" panose="02040503050406030204" pitchFamily="18" charset="0"/>
                <a:cs typeface="Arial" panose="020B0604020202020204" pitchFamily="34" charset="0"/>
              </a:rPr>
              <a:t>дії</a:t>
            </a:r>
            <a:r>
              <a:rPr lang="ru-RU" sz="26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ru-RU" sz="2600" b="1" dirty="0" err="1">
                <a:solidFill>
                  <a:schemeClr val="tx1"/>
                </a:solidFill>
                <a:latin typeface="Cambria" panose="02040503050406030204" pitchFamily="18" charset="0"/>
                <a:ea typeface="Cambria" panose="02040503050406030204" pitchFamily="18" charset="0"/>
                <a:cs typeface="Arial" panose="020B0604020202020204" pitchFamily="34" charset="0"/>
              </a:rPr>
              <a:t>компонентів</a:t>
            </a:r>
            <a:r>
              <a:rPr lang="ru-RU" sz="2600" b="1" dirty="0">
                <a:solidFill>
                  <a:schemeClr val="tx1"/>
                </a:solidFill>
                <a:latin typeface="Cambria" panose="02040503050406030204" pitchFamily="18" charset="0"/>
                <a:ea typeface="Cambria" panose="02040503050406030204" pitchFamily="18" charset="0"/>
                <a:cs typeface="Arial" panose="020B0604020202020204" pitchFamily="34" charset="0"/>
              </a:rPr>
              <a:t> молозива на тест-</a:t>
            </a:r>
            <a:r>
              <a:rPr lang="ru-RU" sz="2600" b="1" dirty="0" err="1">
                <a:solidFill>
                  <a:schemeClr val="tx1"/>
                </a:solidFill>
                <a:latin typeface="Cambria" panose="02040503050406030204" pitchFamily="18" charset="0"/>
                <a:ea typeface="Cambria" panose="02040503050406030204" pitchFamily="18" charset="0"/>
                <a:cs typeface="Arial" panose="020B0604020202020204" pitchFamily="34" charset="0"/>
              </a:rPr>
              <a:t>об’єкти</a:t>
            </a:r>
            <a:r>
              <a:rPr lang="ru-RU" sz="2600" b="1" dirty="0">
                <a:solidFill>
                  <a:schemeClr val="tx1"/>
                </a:solidFill>
                <a:latin typeface="Cambria" panose="02040503050406030204" pitchFamily="18" charset="0"/>
                <a:ea typeface="Cambria" panose="02040503050406030204" pitchFamily="18" charset="0"/>
                <a:cs typeface="Arial" panose="020B0604020202020204" pitchFamily="34" charset="0"/>
              </a:rPr>
              <a:t> та характеристику редокс-</a:t>
            </a:r>
            <a:r>
              <a:rPr lang="ru-RU" sz="2600" b="1" dirty="0" err="1">
                <a:solidFill>
                  <a:schemeClr val="tx1"/>
                </a:solidFill>
                <a:latin typeface="Cambria" panose="02040503050406030204" pitchFamily="18" charset="0"/>
                <a:ea typeface="Cambria" panose="02040503050406030204" pitchFamily="18" charset="0"/>
                <a:cs typeface="Arial" panose="020B0604020202020204" pitchFamily="34" charset="0"/>
              </a:rPr>
              <a:t>системи</a:t>
            </a:r>
            <a:r>
              <a:rPr lang="ru-RU" sz="26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ru-RU" sz="2600" b="1" dirty="0" err="1">
                <a:solidFill>
                  <a:schemeClr val="tx1"/>
                </a:solidFill>
                <a:latin typeface="Cambria" panose="02040503050406030204" pitchFamily="18" charset="0"/>
                <a:ea typeface="Cambria" panose="02040503050406030204" pitchFamily="18" charset="0"/>
                <a:cs typeface="Arial" panose="020B0604020202020204" pitchFamily="34" charset="0"/>
              </a:rPr>
              <a:t>організму</a:t>
            </a:r>
            <a:r>
              <a:rPr lang="uk-UA" sz="2600" b="1" dirty="0">
                <a:solidFill>
                  <a:schemeClr val="tx1"/>
                </a:solidFill>
                <a:latin typeface="Cambria" panose="02040503050406030204" pitchFamily="18" charset="0"/>
                <a:ea typeface="Cambria" panose="02040503050406030204" pitchFamily="18" charset="0"/>
                <a:cs typeface="Arial" panose="020B0604020202020204" pitchFamily="34" charset="0"/>
              </a:rPr>
              <a:t>»</a:t>
            </a:r>
          </a:p>
          <a:p>
            <a:pPr>
              <a:lnSpc>
                <a:spcPct val="100000"/>
              </a:lnSpc>
            </a:pPr>
            <a:endParaRPr lang="ru-RU" sz="2600" b="1" dirty="0">
              <a:solidFill>
                <a:schemeClr val="tx1"/>
              </a:solidFill>
              <a:latin typeface="Cambria" panose="02040503050406030204" pitchFamily="18" charset="0"/>
              <a:ea typeface="Cambria" panose="02040503050406030204" pitchFamily="18" charset="0"/>
              <a:cs typeface="Arial" panose="020B0604020202020204" pitchFamily="34" charset="0"/>
            </a:endParaRPr>
          </a:p>
          <a:p>
            <a:pPr>
              <a:lnSpc>
                <a:spcPct val="100000"/>
              </a:lnSpc>
            </a:pPr>
            <a:r>
              <a:rPr lang="ru-RU" sz="2600" b="1" dirty="0">
                <a:solidFill>
                  <a:schemeClr val="tx1"/>
                </a:solidFill>
                <a:latin typeface="Cambria" panose="02040503050406030204" pitchFamily="18" charset="0"/>
                <a:ea typeface="Cambria" panose="02040503050406030204" pitchFamily="18" charset="0"/>
                <a:cs typeface="Arial" panose="020B0604020202020204" pitchFamily="34" charset="0"/>
              </a:rPr>
              <a:t>«</a:t>
            </a:r>
            <a:r>
              <a:rPr lang="ru-RU" sz="2600" b="1" dirty="0" err="1">
                <a:solidFill>
                  <a:schemeClr val="tx1"/>
                </a:solidFill>
                <a:latin typeface="Cambria" panose="02040503050406030204" pitchFamily="18" charset="0"/>
                <a:ea typeface="Cambria" panose="02040503050406030204" pitchFamily="18" charset="0"/>
                <a:cs typeface="Arial" panose="020B0604020202020204" pitchFamily="34" charset="0"/>
              </a:rPr>
              <a:t>Розробка</a:t>
            </a:r>
            <a:r>
              <a:rPr lang="ru-RU" sz="26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ru-RU" sz="2600" b="1" dirty="0" err="1">
                <a:solidFill>
                  <a:schemeClr val="tx1"/>
                </a:solidFill>
                <a:latin typeface="Cambria" panose="02040503050406030204" pitchFamily="18" charset="0"/>
                <a:ea typeface="Cambria" panose="02040503050406030204" pitchFamily="18" charset="0"/>
                <a:cs typeface="Arial" panose="020B0604020202020204" pitchFamily="34" charset="0"/>
              </a:rPr>
              <a:t>системи</a:t>
            </a:r>
            <a:r>
              <a:rPr lang="ru-RU" sz="2600" b="1" dirty="0">
                <a:solidFill>
                  <a:schemeClr val="tx1"/>
                </a:solidFill>
                <a:latin typeface="Cambria" panose="02040503050406030204" pitchFamily="18" charset="0"/>
                <a:ea typeface="Cambria" panose="02040503050406030204" pitchFamily="18" charset="0"/>
                <a:cs typeface="Arial" panose="020B0604020202020204" pitchFamily="34" charset="0"/>
              </a:rPr>
              <a:t> контролю на </a:t>
            </a:r>
            <a:r>
              <a:rPr lang="ru-RU" sz="2600" b="1" dirty="0" err="1">
                <a:solidFill>
                  <a:schemeClr val="tx1"/>
                </a:solidFill>
                <a:latin typeface="Cambria" panose="02040503050406030204" pitchFamily="18" charset="0"/>
                <a:ea typeface="Cambria" panose="02040503050406030204" pitchFamily="18" charset="0"/>
                <a:cs typeface="Arial" panose="020B0604020202020204" pitchFamily="34" charset="0"/>
              </a:rPr>
              <a:t>різних</a:t>
            </a:r>
            <a:r>
              <a:rPr lang="ru-RU" sz="26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ru-RU" sz="2600" b="1" dirty="0" err="1">
                <a:solidFill>
                  <a:schemeClr val="tx1"/>
                </a:solidFill>
                <a:latin typeface="Cambria" panose="02040503050406030204" pitchFamily="18" charset="0"/>
                <a:ea typeface="Cambria" panose="02040503050406030204" pitchFamily="18" charset="0"/>
                <a:cs typeface="Arial" panose="020B0604020202020204" pitchFamily="34" charset="0"/>
              </a:rPr>
              <a:t>етапах</a:t>
            </a:r>
            <a:r>
              <a:rPr lang="ru-RU" sz="26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ru-RU" sz="2600" b="1" dirty="0" err="1">
                <a:solidFill>
                  <a:schemeClr val="tx1"/>
                </a:solidFill>
                <a:latin typeface="Cambria" panose="02040503050406030204" pitchFamily="18" charset="0"/>
                <a:ea typeface="Cambria" panose="02040503050406030204" pitchFamily="18" charset="0"/>
                <a:cs typeface="Arial" panose="020B0604020202020204" pitchFamily="34" charset="0"/>
              </a:rPr>
              <a:t>отримання</a:t>
            </a:r>
            <a:r>
              <a:rPr lang="ru-RU" sz="26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ru-RU" sz="2600" b="1" dirty="0" err="1">
                <a:solidFill>
                  <a:schemeClr val="tx1"/>
                </a:solidFill>
                <a:latin typeface="Cambria" panose="02040503050406030204" pitchFamily="18" charset="0"/>
                <a:ea typeface="Cambria" panose="02040503050406030204" pitchFamily="18" charset="0"/>
                <a:cs typeface="Arial" panose="020B0604020202020204" pitchFamily="34" charset="0"/>
              </a:rPr>
              <a:t>біологічно</a:t>
            </a:r>
            <a:r>
              <a:rPr lang="ru-RU" sz="26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ru-RU" sz="2600" b="1" dirty="0" err="1">
                <a:solidFill>
                  <a:schemeClr val="tx1"/>
                </a:solidFill>
                <a:latin typeface="Cambria" panose="02040503050406030204" pitchFamily="18" charset="0"/>
                <a:ea typeface="Cambria" panose="02040503050406030204" pitchFamily="18" charset="0"/>
                <a:cs typeface="Arial" panose="020B0604020202020204" pitchFamily="34" charset="0"/>
              </a:rPr>
              <a:t>активних</a:t>
            </a:r>
            <a:r>
              <a:rPr lang="ru-RU" sz="2600"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ru-RU" sz="2600" b="1" dirty="0" err="1">
                <a:solidFill>
                  <a:schemeClr val="tx1"/>
                </a:solidFill>
                <a:latin typeface="Cambria" panose="02040503050406030204" pitchFamily="18" charset="0"/>
                <a:ea typeface="Cambria" panose="02040503050406030204" pitchFamily="18" charset="0"/>
                <a:cs typeface="Arial" panose="020B0604020202020204" pitchFamily="34" charset="0"/>
              </a:rPr>
              <a:t>компонентів</a:t>
            </a:r>
            <a:r>
              <a:rPr lang="ru-RU" sz="2600" b="1" dirty="0">
                <a:solidFill>
                  <a:schemeClr val="tx1"/>
                </a:solidFill>
                <a:latin typeface="Cambria" panose="02040503050406030204" pitchFamily="18" charset="0"/>
                <a:ea typeface="Cambria" panose="02040503050406030204" pitchFamily="18" charset="0"/>
                <a:cs typeface="Arial" panose="020B0604020202020204" pitchFamily="34" charset="0"/>
              </a:rPr>
              <a:t> з молозива»</a:t>
            </a:r>
          </a:p>
        </p:txBody>
      </p:sp>
    </p:spTree>
    <p:extLst>
      <p:ext uri="{BB962C8B-B14F-4D97-AF65-F5344CB8AC3E}">
        <p14:creationId xmlns:p14="http://schemas.microsoft.com/office/powerpoint/2010/main" val="6536030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874046F-3A8B-423D-958F-EEAEE74F6644}"/>
              </a:ext>
            </a:extLst>
          </p:cNvPr>
          <p:cNvSpPr txBox="1"/>
          <p:nvPr/>
        </p:nvSpPr>
        <p:spPr>
          <a:xfrm>
            <a:off x="868220" y="941473"/>
            <a:ext cx="9735126" cy="4970591"/>
          </a:xfrm>
          <a:prstGeom prst="rect">
            <a:avLst/>
          </a:prstGeom>
          <a:noFill/>
        </p:spPr>
        <p:txBody>
          <a:bodyPr wrap="square" rtlCol="0">
            <a:spAutoFit/>
          </a:bodyPr>
          <a:lstStyle/>
          <a:p>
            <a:pPr algn="ctr"/>
            <a:r>
              <a:rPr lang="uk-UA" sz="3200" cap="all" dirty="0">
                <a:solidFill>
                  <a:srgbClr val="1F497D"/>
                </a:solidFill>
                <a:latin typeface="Franklin Gothic Demi" panose="020B0703020102020204" pitchFamily="34" charset="0"/>
                <a:ea typeface="Cambria" panose="02040503050406030204" pitchFamily="18" charset="0"/>
              </a:rPr>
              <a:t>Рішення </a:t>
            </a:r>
          </a:p>
          <a:p>
            <a:pPr algn="ctr">
              <a:spcBef>
                <a:spcPts val="600"/>
              </a:spcBef>
            </a:pPr>
            <a:r>
              <a:rPr lang="uk-UA" sz="3200" dirty="0">
                <a:solidFill>
                  <a:srgbClr val="1F497D"/>
                </a:solidFill>
                <a:latin typeface="Franklin Gothic Demi" panose="020B0703020102020204" pitchFamily="34" charset="0"/>
                <a:ea typeface="Cambria" panose="02040503050406030204" pitchFamily="18" charset="0"/>
              </a:rPr>
              <a:t>Вченої ради </a:t>
            </a:r>
            <a:r>
              <a:rPr lang="ru-RU" sz="3200" dirty="0" err="1">
                <a:solidFill>
                  <a:srgbClr val="1F497D"/>
                </a:solidFill>
                <a:latin typeface="Franklin Gothic Demi" panose="020B0703020102020204" pitchFamily="34" charset="0"/>
                <a:ea typeface="Cambria" panose="02040503050406030204" pitchFamily="18" charset="0"/>
              </a:rPr>
              <a:t>Харківського</a:t>
            </a:r>
            <a:r>
              <a:rPr lang="ru-RU" sz="3200" dirty="0">
                <a:solidFill>
                  <a:srgbClr val="1F497D"/>
                </a:solidFill>
                <a:latin typeface="Franklin Gothic Demi" panose="020B0703020102020204" pitchFamily="34" charset="0"/>
                <a:ea typeface="Cambria" panose="02040503050406030204" pitchFamily="18" charset="0"/>
              </a:rPr>
              <a:t> </a:t>
            </a:r>
            <a:r>
              <a:rPr lang="ru-RU" sz="3200" dirty="0" err="1">
                <a:solidFill>
                  <a:srgbClr val="1F497D"/>
                </a:solidFill>
                <a:latin typeface="Franklin Gothic Demi" panose="020B0703020102020204" pitchFamily="34" charset="0"/>
                <a:ea typeface="Cambria" panose="02040503050406030204" pitchFamily="18" charset="0"/>
              </a:rPr>
              <a:t>національного</a:t>
            </a:r>
            <a:r>
              <a:rPr lang="ru-RU" sz="3200" dirty="0">
                <a:solidFill>
                  <a:srgbClr val="1F497D"/>
                </a:solidFill>
                <a:latin typeface="Franklin Gothic Demi" panose="020B0703020102020204" pitchFamily="34" charset="0"/>
                <a:ea typeface="Cambria" panose="02040503050406030204" pitchFamily="18" charset="0"/>
              </a:rPr>
              <a:t> </a:t>
            </a:r>
            <a:r>
              <a:rPr lang="ru-RU" sz="3200" dirty="0" err="1">
                <a:solidFill>
                  <a:srgbClr val="1F497D"/>
                </a:solidFill>
                <a:latin typeface="Franklin Gothic Demi" panose="020B0703020102020204" pitchFamily="34" charset="0"/>
                <a:ea typeface="Cambria" panose="02040503050406030204" pitchFamily="18" charset="0"/>
              </a:rPr>
              <a:t>університету</a:t>
            </a:r>
            <a:r>
              <a:rPr lang="ru-RU" sz="3200" dirty="0">
                <a:solidFill>
                  <a:srgbClr val="1F497D"/>
                </a:solidFill>
                <a:latin typeface="Franklin Gothic Demi" panose="020B0703020102020204" pitchFamily="34" charset="0"/>
                <a:ea typeface="Cambria" panose="02040503050406030204" pitchFamily="18" charset="0"/>
              </a:rPr>
              <a:t> </a:t>
            </a:r>
            <a:r>
              <a:rPr lang="ru-RU" sz="3200" dirty="0" err="1">
                <a:solidFill>
                  <a:srgbClr val="1F497D"/>
                </a:solidFill>
                <a:latin typeface="Franklin Gothic Demi" panose="020B0703020102020204" pitchFamily="34" charset="0"/>
                <a:ea typeface="Cambria" panose="02040503050406030204" pitchFamily="18" charset="0"/>
              </a:rPr>
              <a:t>імені</a:t>
            </a:r>
            <a:r>
              <a:rPr lang="ru-RU" sz="3200" dirty="0">
                <a:solidFill>
                  <a:srgbClr val="1F497D"/>
                </a:solidFill>
                <a:latin typeface="Franklin Gothic Demi" panose="020B0703020102020204" pitchFamily="34" charset="0"/>
                <a:ea typeface="Cambria" panose="02040503050406030204" pitchFamily="18" charset="0"/>
              </a:rPr>
              <a:t> В.Н. </a:t>
            </a:r>
            <a:r>
              <a:rPr lang="ru-RU" sz="3200" dirty="0" err="1">
                <a:solidFill>
                  <a:srgbClr val="1F497D"/>
                </a:solidFill>
                <a:latin typeface="Franklin Gothic Demi" panose="020B0703020102020204" pitchFamily="34" charset="0"/>
                <a:ea typeface="Cambria" panose="02040503050406030204" pitchFamily="18" charset="0"/>
              </a:rPr>
              <a:t>Каразіна</a:t>
            </a:r>
            <a:r>
              <a:rPr lang="ru-RU" sz="3200" dirty="0">
                <a:solidFill>
                  <a:srgbClr val="1F497D"/>
                </a:solidFill>
                <a:latin typeface="Franklin Gothic Demi" panose="020B0703020102020204" pitchFamily="34" charset="0"/>
                <a:ea typeface="Cambria" panose="02040503050406030204" pitchFamily="18" charset="0"/>
              </a:rPr>
              <a:t> </a:t>
            </a:r>
            <a:r>
              <a:rPr lang="uk-UA" sz="3200" dirty="0">
                <a:solidFill>
                  <a:srgbClr val="1F497D"/>
                </a:solidFill>
                <a:latin typeface="Franklin Gothic Demi" panose="020B0703020102020204" pitchFamily="34" charset="0"/>
                <a:ea typeface="Cambria" panose="02040503050406030204" pitchFamily="18" charset="0"/>
              </a:rPr>
              <a:t>з питання </a:t>
            </a:r>
          </a:p>
          <a:p>
            <a:pPr algn="ctr"/>
            <a:endParaRPr lang="ru-RU" sz="4000" dirty="0">
              <a:solidFill>
                <a:srgbClr val="1F497D"/>
              </a:solidFill>
              <a:latin typeface="Franklin Gothic Demi" panose="020B0703020102020204" pitchFamily="34" charset="0"/>
              <a:ea typeface="Cambria" panose="02040503050406030204" pitchFamily="18" charset="0"/>
            </a:endParaRPr>
          </a:p>
          <a:p>
            <a:pPr algn="ctr"/>
            <a:r>
              <a:rPr lang="ru-RU" sz="4000" b="1" dirty="0">
                <a:solidFill>
                  <a:srgbClr val="1F497D"/>
                </a:solidFill>
                <a:latin typeface="Franklin Gothic Demi" panose="020B0703020102020204" pitchFamily="34" charset="0"/>
                <a:ea typeface="Cambria" panose="02040503050406030204" pitchFamily="18" charset="0"/>
              </a:rPr>
              <a:t>«Про роботу з </a:t>
            </a:r>
            <a:r>
              <a:rPr lang="ru-RU" sz="4000" b="1" dirty="0" err="1">
                <a:solidFill>
                  <a:srgbClr val="1F497D"/>
                </a:solidFill>
                <a:latin typeface="Franklin Gothic Demi" panose="020B0703020102020204" pitchFamily="34" charset="0"/>
                <a:ea typeface="Cambria" panose="02040503050406030204" pitchFamily="18" charset="0"/>
              </a:rPr>
              <a:t>комерціалізації</a:t>
            </a:r>
            <a:r>
              <a:rPr lang="ru-RU" sz="4000" b="1" dirty="0">
                <a:solidFill>
                  <a:srgbClr val="1F497D"/>
                </a:solidFill>
                <a:latin typeface="Franklin Gothic Demi" panose="020B0703020102020204" pitchFamily="34" charset="0"/>
                <a:ea typeface="Cambria" panose="02040503050406030204" pitchFamily="18" charset="0"/>
              </a:rPr>
              <a:t> </a:t>
            </a:r>
            <a:r>
              <a:rPr lang="ru-RU" sz="4000" b="1" dirty="0" err="1">
                <a:solidFill>
                  <a:srgbClr val="1F497D"/>
                </a:solidFill>
                <a:latin typeface="Franklin Gothic Demi" panose="020B0703020102020204" pitchFamily="34" charset="0"/>
                <a:ea typeface="Cambria" panose="02040503050406030204" pitchFamily="18" charset="0"/>
              </a:rPr>
              <a:t>університетських</a:t>
            </a:r>
            <a:r>
              <a:rPr lang="ru-RU" sz="4000" b="1" dirty="0">
                <a:solidFill>
                  <a:srgbClr val="1F497D"/>
                </a:solidFill>
                <a:latin typeface="Franklin Gothic Demi" panose="020B0703020102020204" pitchFamily="34" charset="0"/>
                <a:ea typeface="Cambria" panose="02040503050406030204" pitchFamily="18" charset="0"/>
              </a:rPr>
              <a:t> </a:t>
            </a:r>
            <a:r>
              <a:rPr lang="ru-RU" sz="4000" b="1" dirty="0" err="1">
                <a:solidFill>
                  <a:srgbClr val="1F497D"/>
                </a:solidFill>
                <a:latin typeface="Franklin Gothic Demi" panose="020B0703020102020204" pitchFamily="34" charset="0"/>
                <a:ea typeface="Cambria" panose="02040503050406030204" pitchFamily="18" charset="0"/>
              </a:rPr>
              <a:t>науково-технічних</a:t>
            </a:r>
            <a:r>
              <a:rPr lang="ru-RU" sz="4000" b="1" dirty="0">
                <a:solidFill>
                  <a:srgbClr val="1F497D"/>
                </a:solidFill>
                <a:latin typeface="Franklin Gothic Demi" panose="020B0703020102020204" pitchFamily="34" charset="0"/>
                <a:ea typeface="Cambria" panose="02040503050406030204" pitchFamily="18" charset="0"/>
              </a:rPr>
              <a:t> </a:t>
            </a:r>
            <a:r>
              <a:rPr lang="ru-RU" sz="4000" b="1" dirty="0" err="1">
                <a:solidFill>
                  <a:srgbClr val="1F497D"/>
                </a:solidFill>
                <a:latin typeface="Franklin Gothic Demi" panose="020B0703020102020204" pitchFamily="34" charset="0"/>
                <a:ea typeface="Cambria" panose="02040503050406030204" pitchFamily="18" charset="0"/>
              </a:rPr>
              <a:t>розробок</a:t>
            </a:r>
            <a:r>
              <a:rPr lang="ru-RU" sz="4000" b="1" dirty="0">
                <a:solidFill>
                  <a:srgbClr val="1F497D"/>
                </a:solidFill>
                <a:latin typeface="Franklin Gothic Demi" panose="020B0703020102020204" pitchFamily="34" charset="0"/>
                <a:ea typeface="Cambria" panose="02040503050406030204" pitchFamily="18" charset="0"/>
              </a:rPr>
              <a:t>»</a:t>
            </a:r>
            <a:endParaRPr lang="uk-UA" sz="4000" b="1" dirty="0">
              <a:solidFill>
                <a:srgbClr val="1F497D"/>
              </a:solidFill>
              <a:latin typeface="Franklin Gothic Demi" panose="020B0703020102020204" pitchFamily="34" charset="0"/>
              <a:ea typeface="Cambria" panose="02040503050406030204" pitchFamily="18" charset="0"/>
            </a:endParaRPr>
          </a:p>
          <a:p>
            <a:pPr algn="r"/>
            <a:endParaRPr lang="uk-UA" sz="3200" dirty="0">
              <a:solidFill>
                <a:srgbClr val="1F497D"/>
              </a:solidFill>
              <a:latin typeface="Franklin Gothic Demi" panose="020B0703020102020204" pitchFamily="34" charset="0"/>
              <a:ea typeface="Cambria" panose="02040503050406030204" pitchFamily="18" charset="0"/>
            </a:endParaRPr>
          </a:p>
          <a:p>
            <a:pPr algn="r"/>
            <a:r>
              <a:rPr lang="uk-UA" sz="2400" dirty="0">
                <a:solidFill>
                  <a:srgbClr val="1F497D"/>
                </a:solidFill>
                <a:latin typeface="Franklin Gothic Demi" panose="020B0703020102020204" pitchFamily="34" charset="0"/>
                <a:ea typeface="Cambria" panose="02040503050406030204" pitchFamily="18" charset="0"/>
              </a:rPr>
              <a:t>від 29 листопада 2021 року</a:t>
            </a:r>
            <a:endParaRPr lang="uk-UA" sz="3200" dirty="0">
              <a:solidFill>
                <a:srgbClr val="1F497D"/>
              </a:solidFill>
              <a:latin typeface="Franklin Gothic Demi" panose="020B0703020102020204" pitchFamily="34" charset="0"/>
              <a:ea typeface="Cambria" panose="02040503050406030204" pitchFamily="18" charset="0"/>
            </a:endParaRPr>
          </a:p>
        </p:txBody>
      </p:sp>
      <p:sp>
        <p:nvSpPr>
          <p:cNvPr id="3" name="TextBox 2"/>
          <p:cNvSpPr txBox="1"/>
          <p:nvPr/>
        </p:nvSpPr>
        <p:spPr>
          <a:xfrm>
            <a:off x="10603346" y="381001"/>
            <a:ext cx="1088571" cy="369332"/>
          </a:xfrm>
          <a:prstGeom prst="rect">
            <a:avLst/>
          </a:prstGeom>
          <a:noFill/>
        </p:spPr>
        <p:txBody>
          <a:bodyPr wrap="square" rtlCol="0">
            <a:spAutoFit/>
          </a:bodyPr>
          <a:lstStyle/>
          <a:p>
            <a:r>
              <a:rPr lang="uk-UA" i="1" dirty="0" err="1">
                <a:solidFill>
                  <a:srgbClr val="1F497D"/>
                </a:solidFill>
                <a:latin typeface="Cambria" panose="02040503050406030204" pitchFamily="18" charset="0"/>
                <a:ea typeface="Cambria" panose="02040503050406030204" pitchFamily="18" charset="0"/>
              </a:rPr>
              <a:t>Проєкт</a:t>
            </a:r>
            <a:endParaRPr lang="en-US" i="1" dirty="0">
              <a:solidFill>
                <a:srgbClr val="1F497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96173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0B2107-3564-4884-B0D7-E1C5D1D628CE}"/>
              </a:ext>
            </a:extLst>
          </p:cNvPr>
          <p:cNvSpPr txBox="1"/>
          <p:nvPr/>
        </p:nvSpPr>
        <p:spPr>
          <a:xfrm>
            <a:off x="1182253" y="278211"/>
            <a:ext cx="10788073" cy="5863144"/>
          </a:xfrm>
          <a:prstGeom prst="rect">
            <a:avLst/>
          </a:prstGeom>
          <a:noFill/>
        </p:spPr>
        <p:txBody>
          <a:bodyPr wrap="square">
            <a:spAutoFit/>
          </a:bodyPr>
          <a:lstStyle/>
          <a:p>
            <a:pPr marL="457200" indent="-457200" algn="just">
              <a:buFont typeface="+mj-lt"/>
              <a:buAutoNum type="arabicPeriod"/>
            </a:pPr>
            <a:r>
              <a:rPr lang="uk-UA" sz="2000" dirty="0">
                <a:effectLst/>
                <a:latin typeface="Cambria" panose="02040503050406030204" pitchFamily="18" charset="0"/>
                <a:ea typeface="Cambria" panose="02040503050406030204" pitchFamily="18" charset="0"/>
                <a:cs typeface="Times New Roman" panose="02020603050405020304" pitchFamily="18" charset="0"/>
              </a:rPr>
              <a:t>Ректорату посилити роботу, спрямовану на комерціалізацію університетських науково-технічних розробок.</a:t>
            </a:r>
            <a:endParaRPr lang="ru-RU" sz="2000" dirty="0">
              <a:effectLst/>
              <a:latin typeface="Cambria" panose="02040503050406030204" pitchFamily="18" charset="0"/>
              <a:ea typeface="Cambria" panose="02040503050406030204" pitchFamily="18" charset="0"/>
              <a:cs typeface="Times New Roman" panose="02020603050405020304" pitchFamily="18" charset="0"/>
            </a:endParaRPr>
          </a:p>
          <a:p>
            <a:pPr indent="442913" algn="just">
              <a:spcBef>
                <a:spcPts val="600"/>
              </a:spcBef>
            </a:pPr>
            <a:r>
              <a:rPr lang="uk-UA" sz="2000" b="1" i="1" dirty="0">
                <a:effectLst/>
                <a:latin typeface="Cambria" panose="02040503050406030204" pitchFamily="18" charset="0"/>
                <a:ea typeface="Cambria" panose="02040503050406030204" pitchFamily="18" charset="0"/>
                <a:cs typeface="Times New Roman" panose="02020603050405020304" pitchFamily="18" charset="0"/>
              </a:rPr>
              <a:t>Відповідальний: проректор з наукової роботи Віктор КАТРИЧ. </a:t>
            </a:r>
            <a:endParaRPr lang="ru-RU" sz="2000" b="1" dirty="0">
              <a:effectLst/>
              <a:latin typeface="Cambria" panose="02040503050406030204" pitchFamily="18" charset="0"/>
              <a:ea typeface="Cambria" panose="02040503050406030204" pitchFamily="18" charset="0"/>
              <a:cs typeface="Times New Roman" panose="02020603050405020304" pitchFamily="18" charset="0"/>
            </a:endParaRPr>
          </a:p>
          <a:p>
            <a:pPr indent="442913" algn="just"/>
            <a:r>
              <a:rPr lang="uk-UA" sz="2000" b="1" i="1" dirty="0">
                <a:effectLst/>
                <a:latin typeface="Cambria" panose="02040503050406030204" pitchFamily="18" charset="0"/>
                <a:ea typeface="Cambria" panose="02040503050406030204" pitchFamily="18" charset="0"/>
                <a:cs typeface="Times New Roman" panose="02020603050405020304" pitchFamily="18" charset="0"/>
              </a:rPr>
              <a:t>Термін виконання: до 31.12.2022 р</a:t>
            </a:r>
            <a:r>
              <a:rPr lang="uk-UA" sz="2000" i="1" dirty="0">
                <a:effectLst/>
                <a:latin typeface="Cambria" panose="02040503050406030204" pitchFamily="18" charset="0"/>
                <a:ea typeface="Cambria" panose="02040503050406030204" pitchFamily="18" charset="0"/>
                <a:cs typeface="Times New Roman" panose="02020603050405020304" pitchFamily="18" charset="0"/>
              </a:rPr>
              <a:t>.</a:t>
            </a:r>
          </a:p>
          <a:p>
            <a:pPr algn="just"/>
            <a:endParaRPr lang="ru-RU" sz="2000" dirty="0">
              <a:effectLst/>
              <a:latin typeface="Cambria" panose="02040503050406030204" pitchFamily="18" charset="0"/>
              <a:ea typeface="Cambria" panose="02040503050406030204" pitchFamily="18" charset="0"/>
              <a:cs typeface="Times New Roman" panose="02020603050405020304" pitchFamily="18" charset="0"/>
            </a:endParaRPr>
          </a:p>
          <a:p>
            <a:pPr marL="457200" indent="-457200" algn="just">
              <a:buFont typeface="+mj-lt"/>
              <a:buAutoNum type="arabicPeriod" startAt="2"/>
            </a:pPr>
            <a:r>
              <a:rPr lang="uk-UA" sz="2000" dirty="0">
                <a:effectLst/>
                <a:latin typeface="Cambria" panose="02040503050406030204" pitchFamily="18" charset="0"/>
                <a:ea typeface="Cambria" panose="02040503050406030204" pitchFamily="18" charset="0"/>
                <a:cs typeface="Times New Roman" panose="02020603050405020304" pitchFamily="18" charset="0"/>
              </a:rPr>
              <a:t>Для підвищення ефективності комерційної діяльності університету запровадити використання результатів наукових та науково-технічних досліджень і розробок й об’єктів інтелектуальної власності, отриманих фахівцями університету в сфері наукової, науково-технічної, освітянської та просвітницької діяльності.</a:t>
            </a:r>
            <a:endParaRPr lang="ru-RU" sz="2000" dirty="0">
              <a:effectLst/>
              <a:latin typeface="Cambria" panose="02040503050406030204" pitchFamily="18" charset="0"/>
              <a:ea typeface="Cambria" panose="02040503050406030204" pitchFamily="18" charset="0"/>
              <a:cs typeface="Times New Roman" panose="02020603050405020304" pitchFamily="18" charset="0"/>
            </a:endParaRPr>
          </a:p>
          <a:p>
            <a:pPr indent="442913" algn="just">
              <a:spcBef>
                <a:spcPts val="600"/>
              </a:spcBef>
            </a:pPr>
            <a:r>
              <a:rPr lang="uk-UA" sz="2000" b="1" i="1" dirty="0">
                <a:effectLst/>
                <a:latin typeface="Cambria" panose="02040503050406030204" pitchFamily="18" charset="0"/>
                <a:ea typeface="Cambria" panose="02040503050406030204" pitchFamily="18" charset="0"/>
                <a:cs typeface="Times New Roman" panose="02020603050405020304" pitchFamily="18" charset="0"/>
              </a:rPr>
              <a:t>Відповідальний: проректор з наукової роботи Віктор КАТРИЧ. </a:t>
            </a:r>
            <a:endParaRPr lang="ru-RU" sz="2000" b="1" dirty="0">
              <a:effectLst/>
              <a:latin typeface="Cambria" panose="02040503050406030204" pitchFamily="18" charset="0"/>
              <a:ea typeface="Cambria" panose="02040503050406030204" pitchFamily="18" charset="0"/>
              <a:cs typeface="Times New Roman" panose="02020603050405020304" pitchFamily="18" charset="0"/>
            </a:endParaRPr>
          </a:p>
          <a:p>
            <a:pPr indent="442913" algn="just"/>
            <a:r>
              <a:rPr lang="uk-UA" sz="2000" b="1" i="1" dirty="0">
                <a:effectLst/>
                <a:latin typeface="Cambria" panose="02040503050406030204" pitchFamily="18" charset="0"/>
                <a:ea typeface="Cambria" panose="02040503050406030204" pitchFamily="18" charset="0"/>
                <a:cs typeface="Times New Roman" panose="02020603050405020304" pitchFamily="18" charset="0"/>
              </a:rPr>
              <a:t>Термін виконання: до 31.12.2022 р.</a:t>
            </a:r>
          </a:p>
          <a:p>
            <a:pPr algn="just"/>
            <a:endParaRPr lang="ru-RU" sz="2000" dirty="0">
              <a:effectLst/>
              <a:latin typeface="Cambria" panose="02040503050406030204" pitchFamily="18" charset="0"/>
              <a:ea typeface="Cambria" panose="02040503050406030204" pitchFamily="18" charset="0"/>
              <a:cs typeface="Times New Roman" panose="02020603050405020304" pitchFamily="18" charset="0"/>
            </a:endParaRPr>
          </a:p>
          <a:p>
            <a:pPr marL="457200" indent="-457200" algn="just">
              <a:buFont typeface="+mj-lt"/>
              <a:buAutoNum type="arabicPeriod" startAt="3"/>
            </a:pPr>
            <a:r>
              <a:rPr lang="uk-UA" sz="2000" dirty="0">
                <a:effectLst/>
                <a:latin typeface="Cambria" panose="02040503050406030204" pitchFamily="18" charset="0"/>
                <a:ea typeface="Cambria" panose="02040503050406030204" pitchFamily="18" charset="0"/>
                <a:cs typeface="Times New Roman" panose="02020603050405020304" pitchFamily="18" charset="0"/>
              </a:rPr>
              <a:t>Вжити заходи щодо приєднання університету до регіональних та міжнародних мереж трансферу технологій, що сприятиме пошуку потенційних партнерів для комерційного просування науково-технічних пропозицій і виконання спільних міжнародних наукових </a:t>
            </a:r>
            <a:r>
              <a:rPr lang="uk-UA" sz="2000" dirty="0" err="1">
                <a:effectLst/>
                <a:latin typeface="Cambria" panose="02040503050406030204" pitchFamily="18" charset="0"/>
                <a:ea typeface="Cambria" panose="02040503050406030204" pitchFamily="18" charset="0"/>
                <a:cs typeface="Times New Roman" panose="02020603050405020304" pitchFamily="18" charset="0"/>
              </a:rPr>
              <a:t>проєктів</a:t>
            </a:r>
            <a:r>
              <a:rPr lang="uk-UA" sz="2000" dirty="0">
                <a:effectLst/>
                <a:latin typeface="Cambria" panose="02040503050406030204" pitchFamily="18" charset="0"/>
                <a:ea typeface="Cambria" panose="02040503050406030204" pitchFamily="18" charset="0"/>
                <a:cs typeface="Times New Roman" panose="02020603050405020304" pitchFamily="18" charset="0"/>
              </a:rPr>
              <a:t> (у </a:t>
            </a:r>
            <a:r>
              <a:rPr lang="uk-UA" sz="2000" dirty="0" err="1">
                <a:effectLst/>
                <a:latin typeface="Cambria" panose="02040503050406030204" pitchFamily="18" charset="0"/>
                <a:ea typeface="Cambria" panose="02040503050406030204" pitchFamily="18" charset="0"/>
                <a:cs typeface="Times New Roman" panose="02020603050405020304" pitchFamily="18" charset="0"/>
              </a:rPr>
              <a:t>т.ч</a:t>
            </a:r>
            <a:r>
              <a:rPr lang="uk-UA" sz="2000" dirty="0">
                <a:effectLst/>
                <a:latin typeface="Cambria" panose="02040503050406030204" pitchFamily="18" charset="0"/>
                <a:ea typeface="Cambria" panose="02040503050406030204" pitchFamily="18" charset="0"/>
                <a:cs typeface="Times New Roman" panose="02020603050405020304" pitchFamily="18" charset="0"/>
              </a:rPr>
              <a:t>. програми ЄС «Горизонт Європа»).</a:t>
            </a:r>
            <a:endParaRPr lang="ru-RU" sz="2000" dirty="0">
              <a:effectLst/>
              <a:latin typeface="Cambria" panose="02040503050406030204" pitchFamily="18" charset="0"/>
              <a:ea typeface="Cambria" panose="02040503050406030204" pitchFamily="18" charset="0"/>
              <a:cs typeface="Times New Roman" panose="02020603050405020304" pitchFamily="18" charset="0"/>
            </a:endParaRPr>
          </a:p>
          <a:p>
            <a:pPr indent="442913" algn="just">
              <a:spcBef>
                <a:spcPts val="600"/>
              </a:spcBef>
            </a:pPr>
            <a:r>
              <a:rPr lang="uk-UA" sz="2000" b="1" i="1" dirty="0">
                <a:effectLst/>
                <a:latin typeface="Cambria" panose="02040503050406030204" pitchFamily="18" charset="0"/>
                <a:ea typeface="Cambria" panose="02040503050406030204" pitchFamily="18" charset="0"/>
                <a:cs typeface="Times New Roman" panose="02020603050405020304" pitchFamily="18" charset="0"/>
              </a:rPr>
              <a:t>Відповідальний: начальник науково-дослідної частини Володимир СУХОВ. </a:t>
            </a:r>
            <a:endParaRPr lang="ru-RU" sz="2000" b="1" dirty="0">
              <a:effectLst/>
              <a:latin typeface="Cambria" panose="02040503050406030204" pitchFamily="18" charset="0"/>
              <a:ea typeface="Cambria" panose="02040503050406030204" pitchFamily="18" charset="0"/>
              <a:cs typeface="Times New Roman" panose="02020603050405020304" pitchFamily="18" charset="0"/>
            </a:endParaRPr>
          </a:p>
          <a:p>
            <a:pPr indent="442913" algn="just"/>
            <a:r>
              <a:rPr lang="uk-UA" sz="2000" b="1" i="1" dirty="0">
                <a:effectLst/>
                <a:latin typeface="Cambria" panose="02040503050406030204" pitchFamily="18" charset="0"/>
                <a:ea typeface="Cambria" panose="02040503050406030204" pitchFamily="18" charset="0"/>
                <a:cs typeface="Times New Roman" panose="02020603050405020304" pitchFamily="18" charset="0"/>
              </a:rPr>
              <a:t>Термін виконання: до 30.06.2022 р.</a:t>
            </a:r>
            <a:endParaRPr lang="ru-RU" sz="2000" b="1"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66240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02E38F-29D0-45C9-BF25-C3B08D511F55}"/>
              </a:ext>
            </a:extLst>
          </p:cNvPr>
          <p:cNvSpPr txBox="1"/>
          <p:nvPr/>
        </p:nvSpPr>
        <p:spPr>
          <a:xfrm>
            <a:off x="1126836" y="462938"/>
            <a:ext cx="10834255" cy="5863144"/>
          </a:xfrm>
          <a:prstGeom prst="rect">
            <a:avLst/>
          </a:prstGeom>
          <a:noFill/>
        </p:spPr>
        <p:txBody>
          <a:bodyPr wrap="square">
            <a:spAutoFit/>
          </a:bodyPr>
          <a:lstStyle/>
          <a:p>
            <a:pPr marL="457200" indent="-457200" algn="just">
              <a:buFont typeface="+mj-lt"/>
              <a:buAutoNum type="arabicPeriod" startAt="4"/>
            </a:pPr>
            <a:r>
              <a:rPr lang="uk-UA" sz="2000" dirty="0">
                <a:effectLst/>
                <a:latin typeface="Cambria" panose="02040503050406030204" pitchFamily="18" charset="0"/>
                <a:ea typeface="Cambria" panose="02040503050406030204" pitchFamily="18" charset="0"/>
                <a:cs typeface="Times New Roman" panose="02020603050405020304" pitchFamily="18" charset="0"/>
              </a:rPr>
              <a:t>Деканам факультетів, директорам ННІ та НДІ вжити заходи щодо:</a:t>
            </a:r>
            <a:endParaRPr lang="ru-RU" sz="2000" dirty="0">
              <a:effectLst/>
              <a:latin typeface="Cambria" panose="02040503050406030204" pitchFamily="18" charset="0"/>
              <a:ea typeface="Cambria" panose="02040503050406030204" pitchFamily="18" charset="0"/>
              <a:cs typeface="Times New Roman" panose="02020603050405020304" pitchFamily="18" charset="0"/>
            </a:endParaRPr>
          </a:p>
          <a:p>
            <a:pPr marL="628650" indent="-185738" algn="just"/>
            <a:r>
              <a:rPr lang="uk-UA" sz="2000" dirty="0">
                <a:effectLst/>
                <a:latin typeface="Cambria" panose="02040503050406030204" pitchFamily="18" charset="0"/>
                <a:ea typeface="Cambria" panose="02040503050406030204" pitchFamily="18" charset="0"/>
                <a:cs typeface="Times New Roman" panose="02020603050405020304" pitchFamily="18" charset="0"/>
              </a:rPr>
              <a:t>- збільшення загального обсягу фінансування наукових досліджень і розробок за рахунок активізації участі науковців у державних цільових програмах, конкурсах наукових </a:t>
            </a:r>
            <a:r>
              <a:rPr lang="uk-UA" sz="2000" dirty="0" err="1">
                <a:effectLst/>
                <a:latin typeface="Cambria" panose="02040503050406030204" pitchFamily="18" charset="0"/>
                <a:ea typeface="Cambria" panose="02040503050406030204" pitchFamily="18" charset="0"/>
                <a:cs typeface="Times New Roman" panose="02020603050405020304" pitchFamily="18" charset="0"/>
              </a:rPr>
              <a:t>проєктів</a:t>
            </a:r>
            <a:r>
              <a:rPr lang="uk-UA" sz="2000" dirty="0">
                <a:effectLst/>
                <a:latin typeface="Cambria" panose="02040503050406030204" pitchFamily="18" charset="0"/>
                <a:ea typeface="Cambria" panose="02040503050406030204" pitchFamily="18" charset="0"/>
                <a:cs typeface="Times New Roman" panose="02020603050405020304" pitchFamily="18" charset="0"/>
              </a:rPr>
              <a:t>, у тому числі міжнародних, конкурсах Національного фонду досліджень України тощо;</a:t>
            </a:r>
            <a:endParaRPr lang="ru-RU" sz="2000" dirty="0">
              <a:effectLst/>
              <a:latin typeface="Cambria" panose="02040503050406030204" pitchFamily="18" charset="0"/>
              <a:ea typeface="Cambria" panose="02040503050406030204" pitchFamily="18" charset="0"/>
              <a:cs typeface="Times New Roman" panose="02020603050405020304" pitchFamily="18" charset="0"/>
            </a:endParaRPr>
          </a:p>
          <a:p>
            <a:pPr marL="628650" indent="-185738" algn="just"/>
            <a:r>
              <a:rPr lang="uk-UA" sz="2000" dirty="0">
                <a:effectLst/>
                <a:latin typeface="Cambria" panose="02040503050406030204" pitchFamily="18" charset="0"/>
                <a:ea typeface="Cambria" panose="02040503050406030204" pitchFamily="18" charset="0"/>
                <a:cs typeface="Times New Roman" panose="02020603050405020304" pitchFamily="18" charset="0"/>
              </a:rPr>
              <a:t>- збільшення кількості робіт із прикладних досліджень і розробок, які є новітніми і конкурентоспроможними за кінцевим продуктом та перспективними для подальшої комерціалізації. </a:t>
            </a:r>
            <a:endParaRPr lang="ru-RU" sz="2000" dirty="0">
              <a:effectLst/>
              <a:latin typeface="Cambria" panose="02040503050406030204" pitchFamily="18" charset="0"/>
              <a:ea typeface="Cambria" panose="02040503050406030204" pitchFamily="18" charset="0"/>
              <a:cs typeface="Times New Roman" panose="02020603050405020304" pitchFamily="18" charset="0"/>
            </a:endParaRPr>
          </a:p>
          <a:p>
            <a:pPr indent="442913" algn="just">
              <a:spcBef>
                <a:spcPts val="600"/>
              </a:spcBef>
            </a:pPr>
            <a:r>
              <a:rPr lang="uk-UA" sz="2000" b="1" i="1" dirty="0">
                <a:effectLst/>
                <a:latin typeface="Cambria" panose="02040503050406030204" pitchFamily="18" charset="0"/>
                <a:ea typeface="Cambria" panose="02040503050406030204" pitchFamily="18" charset="0"/>
                <a:cs typeface="Times New Roman" panose="02020603050405020304" pitchFamily="18" charset="0"/>
              </a:rPr>
              <a:t>Відповідальні:</a:t>
            </a:r>
            <a:r>
              <a:rPr lang="uk-UA" sz="2000" b="1" dirty="0">
                <a:effectLst/>
                <a:latin typeface="Cambria" panose="02040503050406030204" pitchFamily="18" charset="0"/>
                <a:ea typeface="Cambria" panose="02040503050406030204" pitchFamily="18" charset="0"/>
                <a:cs typeface="Times New Roman" panose="02020603050405020304" pitchFamily="18" charset="0"/>
              </a:rPr>
              <a:t> </a:t>
            </a:r>
            <a:r>
              <a:rPr lang="uk-UA" sz="2000" b="1" i="1" dirty="0">
                <a:effectLst/>
                <a:latin typeface="Cambria" panose="02040503050406030204" pitchFamily="18" charset="0"/>
                <a:ea typeface="Cambria" panose="02040503050406030204" pitchFamily="18" charset="0"/>
                <a:cs typeface="Times New Roman" panose="02020603050405020304" pitchFamily="18" charset="0"/>
              </a:rPr>
              <a:t>декани факультетів, директори ННІ та НДІ.</a:t>
            </a:r>
            <a:endParaRPr lang="ru-RU" sz="2000" b="1" dirty="0">
              <a:effectLst/>
              <a:latin typeface="Cambria" panose="02040503050406030204" pitchFamily="18" charset="0"/>
              <a:ea typeface="Cambria" panose="02040503050406030204" pitchFamily="18" charset="0"/>
              <a:cs typeface="Times New Roman" panose="02020603050405020304" pitchFamily="18" charset="0"/>
            </a:endParaRPr>
          </a:p>
          <a:p>
            <a:pPr indent="442913" algn="just"/>
            <a:r>
              <a:rPr lang="uk-UA" sz="2000" b="1" i="1" dirty="0">
                <a:effectLst/>
                <a:latin typeface="Cambria" panose="02040503050406030204" pitchFamily="18" charset="0"/>
                <a:ea typeface="Cambria" panose="02040503050406030204" pitchFamily="18" charset="0"/>
                <a:cs typeface="Times New Roman" panose="02020603050405020304" pitchFamily="18" charset="0"/>
              </a:rPr>
              <a:t>Термін виконання: протягом 2022 року.</a:t>
            </a:r>
          </a:p>
          <a:p>
            <a:pPr algn="just"/>
            <a:endParaRPr lang="ru-RU" sz="2000" dirty="0">
              <a:effectLst/>
              <a:latin typeface="Cambria" panose="02040503050406030204" pitchFamily="18" charset="0"/>
              <a:ea typeface="Cambria" panose="02040503050406030204" pitchFamily="18" charset="0"/>
              <a:cs typeface="Times New Roman" panose="02020603050405020304" pitchFamily="18" charset="0"/>
            </a:endParaRPr>
          </a:p>
          <a:p>
            <a:pPr marL="457200" indent="-457200" algn="just">
              <a:buFont typeface="+mj-lt"/>
              <a:buAutoNum type="arabicPeriod" startAt="5"/>
            </a:pPr>
            <a:r>
              <a:rPr lang="uk-UA" sz="2000" dirty="0">
                <a:effectLst/>
                <a:latin typeface="Cambria" panose="02040503050406030204" pitchFamily="18" charset="0"/>
                <a:ea typeface="Cambria" panose="02040503050406030204" pitchFamily="18" charset="0"/>
                <a:cs typeface="Times New Roman" panose="02020603050405020304" pitchFamily="18" charset="0"/>
              </a:rPr>
              <a:t>Упорядкувати перелік науково-дослідних робіт, розробок і послуг, які виконуються або плануються до виконання у підрозділах університету, та провести оцінку доцільності їх комерціалізації.</a:t>
            </a:r>
            <a:endParaRPr lang="ru-RU" sz="2000" dirty="0">
              <a:effectLst/>
              <a:latin typeface="Cambria" panose="02040503050406030204" pitchFamily="18" charset="0"/>
              <a:ea typeface="Cambria" panose="02040503050406030204" pitchFamily="18" charset="0"/>
              <a:cs typeface="Times New Roman" panose="02020603050405020304" pitchFamily="18" charset="0"/>
            </a:endParaRPr>
          </a:p>
          <a:p>
            <a:pPr indent="442913" algn="just">
              <a:spcBef>
                <a:spcPts val="600"/>
              </a:spcBef>
            </a:pPr>
            <a:r>
              <a:rPr lang="uk-UA" sz="2000" dirty="0">
                <a:effectLst/>
                <a:latin typeface="Cambria" panose="02040503050406030204" pitchFamily="18" charset="0"/>
                <a:ea typeface="Cambria" panose="02040503050406030204" pitchFamily="18" charset="0"/>
                <a:cs typeface="Times New Roman" panose="02020603050405020304" pitchFamily="18" charset="0"/>
              </a:rPr>
              <a:t>Спрямувати роботу на посилення взаємодії між університетом та ТОВ «Універ-</a:t>
            </a:r>
            <a:r>
              <a:rPr lang="uk-UA" sz="2000" dirty="0" err="1">
                <a:effectLst/>
                <a:latin typeface="Cambria" panose="02040503050406030204" pitchFamily="18" charset="0"/>
                <a:ea typeface="Cambria" panose="02040503050406030204" pitchFamily="18" charset="0"/>
                <a:cs typeface="Times New Roman" panose="02020603050405020304" pitchFamily="18" charset="0"/>
              </a:rPr>
              <a:t>Проєкт</a:t>
            </a:r>
            <a:r>
              <a:rPr lang="uk-UA" sz="2000" dirty="0">
                <a:effectLst/>
                <a:latin typeface="Cambria" panose="02040503050406030204" pitchFamily="18" charset="0"/>
                <a:ea typeface="Cambria" panose="02040503050406030204" pitchFamily="18" charset="0"/>
                <a:cs typeface="Times New Roman" panose="02020603050405020304" pitchFamily="18" charset="0"/>
              </a:rPr>
              <a:t>». </a:t>
            </a:r>
            <a:endParaRPr lang="ru-RU" sz="2000" dirty="0">
              <a:effectLst/>
              <a:latin typeface="Cambria" panose="02040503050406030204" pitchFamily="18" charset="0"/>
              <a:ea typeface="Cambria" panose="02040503050406030204" pitchFamily="18" charset="0"/>
              <a:cs typeface="Times New Roman" panose="02020603050405020304" pitchFamily="18" charset="0"/>
            </a:endParaRPr>
          </a:p>
          <a:p>
            <a:pPr marL="2687638" indent="-2244725" algn="just">
              <a:spcBef>
                <a:spcPts val="600"/>
              </a:spcBef>
            </a:pPr>
            <a:r>
              <a:rPr lang="uk-UA" sz="2000" b="1" i="1" dirty="0">
                <a:effectLst/>
                <a:latin typeface="Cambria" panose="02040503050406030204" pitchFamily="18" charset="0"/>
                <a:ea typeface="Cambria" panose="02040503050406030204" pitchFamily="18" charset="0"/>
                <a:cs typeface="Times New Roman" panose="02020603050405020304" pitchFamily="18" charset="0"/>
              </a:rPr>
              <a:t>Відповідальний: начальник науково-дослідної частини Володимир СУХОВ, директор Інноваційного центру Володимир ШЛОКІН.</a:t>
            </a:r>
            <a:endParaRPr lang="ru-RU" sz="2000" b="1" dirty="0">
              <a:effectLst/>
              <a:latin typeface="Cambria" panose="02040503050406030204" pitchFamily="18" charset="0"/>
              <a:ea typeface="Cambria" panose="02040503050406030204" pitchFamily="18" charset="0"/>
              <a:cs typeface="Times New Roman" panose="02020603050405020304" pitchFamily="18" charset="0"/>
            </a:endParaRPr>
          </a:p>
          <a:p>
            <a:pPr indent="442913" algn="just"/>
            <a:r>
              <a:rPr lang="uk-UA" sz="2000" b="1" i="1" dirty="0">
                <a:effectLst/>
                <a:latin typeface="Cambria" panose="02040503050406030204" pitchFamily="18" charset="0"/>
                <a:ea typeface="Cambria" panose="02040503050406030204" pitchFamily="18" charset="0"/>
                <a:cs typeface="Times New Roman" panose="02020603050405020304" pitchFamily="18" charset="0"/>
              </a:rPr>
              <a:t>Термін виконання: до 31.12.2021 р.</a:t>
            </a:r>
            <a:endParaRPr lang="ru-RU" sz="2000" b="1"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030407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10342" y="617624"/>
            <a:ext cx="10461171" cy="1277273"/>
          </a:xfrm>
          <a:prstGeom prst="rect">
            <a:avLst/>
          </a:prstGeom>
        </p:spPr>
        <p:txBody>
          <a:bodyPr wrap="square">
            <a:spAutoFit/>
          </a:bodyPr>
          <a:lstStyle/>
          <a:p>
            <a:pPr marL="457200" indent="-457200" algn="just">
              <a:buFont typeface="+mj-lt"/>
              <a:buAutoNum type="arabicPeriod" startAt="6"/>
            </a:pPr>
            <a:r>
              <a:rPr lang="uk-UA" dirty="0">
                <a:latin typeface="Cambria" panose="02040503050406030204" pitchFamily="18" charset="0"/>
                <a:ea typeface="Cambria" panose="02040503050406030204" pitchFamily="18" charset="0"/>
                <a:cs typeface="Times New Roman" panose="02020603050405020304" pitchFamily="18" charset="0"/>
              </a:rPr>
              <a:t>Вивчити питання щодо створення в університеті договірного відділу.</a:t>
            </a:r>
            <a:endParaRPr lang="ru-RU" dirty="0">
              <a:latin typeface="Cambria" panose="02040503050406030204" pitchFamily="18" charset="0"/>
              <a:ea typeface="Cambria" panose="02040503050406030204" pitchFamily="18" charset="0"/>
              <a:cs typeface="Times New Roman" panose="02020603050405020304" pitchFamily="18" charset="0"/>
            </a:endParaRPr>
          </a:p>
          <a:p>
            <a:pPr marL="2687638" indent="-2244725" algn="just">
              <a:spcBef>
                <a:spcPts val="600"/>
              </a:spcBef>
            </a:pPr>
            <a:r>
              <a:rPr lang="uk-UA" b="1" i="1" dirty="0">
                <a:latin typeface="Cambria" panose="02040503050406030204" pitchFamily="18" charset="0"/>
                <a:ea typeface="Cambria" panose="02040503050406030204" pitchFamily="18" charset="0"/>
                <a:cs typeface="Times New Roman" panose="02020603050405020304" pitchFamily="18" charset="0"/>
              </a:rPr>
              <a:t>Відповідальний: проректор з наукової роботи Віктор КАТРИЧ, проректор з економічних та соціальних питань Василь БЛИНДЮК. </a:t>
            </a:r>
            <a:endParaRPr lang="ru-RU" b="1" dirty="0">
              <a:latin typeface="Cambria" panose="02040503050406030204" pitchFamily="18" charset="0"/>
              <a:ea typeface="Cambria" panose="02040503050406030204" pitchFamily="18" charset="0"/>
              <a:cs typeface="Times New Roman" panose="02020603050405020304" pitchFamily="18" charset="0"/>
            </a:endParaRPr>
          </a:p>
          <a:p>
            <a:pPr indent="442913" algn="just"/>
            <a:r>
              <a:rPr lang="uk-UA" b="1" i="1" dirty="0">
                <a:latin typeface="Cambria" panose="02040503050406030204" pitchFamily="18" charset="0"/>
                <a:ea typeface="Cambria" panose="02040503050406030204" pitchFamily="18" charset="0"/>
                <a:cs typeface="Times New Roman" panose="02020603050405020304" pitchFamily="18" charset="0"/>
              </a:rPr>
              <a:t>Термін виконання: до 31.01.2022 р.</a:t>
            </a:r>
            <a:endParaRPr lang="ru-RU" b="1"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48609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a:extLst>
              <a:ext uri="{FF2B5EF4-FFF2-40B4-BE49-F238E27FC236}">
                <a16:creationId xmlns:a16="http://schemas.microsoft.com/office/drawing/2014/main" id="{4AAA7701-7271-4C98-A14A-AB2598D1FC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3915" y="0"/>
            <a:ext cx="631372" cy="6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61525FFC-6F08-4886-BF15-046E7982F304}"/>
              </a:ext>
            </a:extLst>
          </p:cNvPr>
          <p:cNvSpPr txBox="1"/>
          <p:nvPr/>
        </p:nvSpPr>
        <p:spPr>
          <a:xfrm>
            <a:off x="925287" y="1804612"/>
            <a:ext cx="10900558" cy="2662267"/>
          </a:xfrm>
          <a:prstGeom prst="rect">
            <a:avLst/>
          </a:prstGeom>
          <a:noFill/>
        </p:spPr>
        <p:txBody>
          <a:bodyPr wrap="square">
            <a:spAutoFit/>
          </a:bodyPr>
          <a:lstStyle/>
          <a:p>
            <a:pPr marL="268288" indent="-268288" algn="just">
              <a:spcBef>
                <a:spcPts val="600"/>
              </a:spcBef>
            </a:pPr>
            <a:r>
              <a:rPr lang="uk-UA" b="1" spc="-40" dirty="0">
                <a:latin typeface="Cambria" panose="02040503050406030204" pitchFamily="18" charset="0"/>
                <a:ea typeface="Cambria" panose="02040503050406030204" pitchFamily="18" charset="0"/>
              </a:rPr>
              <a:t>Трансфер розробок </a:t>
            </a:r>
            <a:r>
              <a:rPr lang="uk-UA" spc="-40" dirty="0">
                <a:latin typeface="Cambria" panose="02040503050406030204" pitchFamily="18" charset="0"/>
                <a:ea typeface="Cambria" panose="02040503050406030204" pitchFamily="18" charset="0"/>
              </a:rPr>
              <a:t>націлений на впровадження науково-технічних розробок в практику і не пов’язаний безпосередньо з отриманням комерційного ефекту, тому початком трансферу розробки можна вважати </a:t>
            </a:r>
            <a:r>
              <a:rPr lang="uk-UA" b="1" spc="-40" dirty="0">
                <a:solidFill>
                  <a:srgbClr val="1F497D"/>
                </a:solidFill>
                <a:latin typeface="Cambria" panose="02040503050406030204" pitchFamily="18" charset="0"/>
                <a:ea typeface="Cambria" panose="02040503050406030204" pitchFamily="18" charset="0"/>
              </a:rPr>
              <a:t>формування технічно </a:t>
            </a:r>
            <a:r>
              <a:rPr lang="uk-UA" b="1" spc="-40" dirty="0" err="1">
                <a:solidFill>
                  <a:srgbClr val="1F497D"/>
                </a:solidFill>
                <a:latin typeface="Cambria" panose="02040503050406030204" pitchFamily="18" charset="0"/>
                <a:ea typeface="Cambria" panose="02040503050406030204" pitchFamily="18" charset="0"/>
              </a:rPr>
              <a:t>реалізуємої</a:t>
            </a:r>
            <a:r>
              <a:rPr lang="uk-UA" b="1" spc="-40" dirty="0">
                <a:solidFill>
                  <a:srgbClr val="1F497D"/>
                </a:solidFill>
                <a:latin typeface="Cambria" panose="02040503050406030204" pitchFamily="18" charset="0"/>
                <a:ea typeface="Cambria" panose="02040503050406030204" pitchFamily="18" charset="0"/>
              </a:rPr>
              <a:t> ідеї</a:t>
            </a:r>
            <a:r>
              <a:rPr lang="uk-UA" spc="-40" dirty="0">
                <a:latin typeface="Cambria" panose="02040503050406030204" pitchFamily="18" charset="0"/>
                <a:ea typeface="Cambria" panose="02040503050406030204" pitchFamily="18" charset="0"/>
              </a:rPr>
              <a:t>, а завершенням – </a:t>
            </a:r>
            <a:r>
              <a:rPr lang="uk-UA" b="1" spc="-40" dirty="0">
                <a:solidFill>
                  <a:srgbClr val="1F497D"/>
                </a:solidFill>
                <a:latin typeface="Cambria" panose="02040503050406030204" pitchFamily="18" charset="0"/>
                <a:ea typeface="Cambria" panose="02040503050406030204" pitchFamily="18" charset="0"/>
              </a:rPr>
              <a:t>доведення нової розробки до виробництва.</a:t>
            </a:r>
            <a:endParaRPr lang="ru-RU" sz="1600" b="1" spc="-40" dirty="0">
              <a:solidFill>
                <a:srgbClr val="1F497D"/>
              </a:solidFill>
              <a:effectLst/>
              <a:latin typeface="Cambria" panose="02040503050406030204" pitchFamily="18" charset="0"/>
              <a:ea typeface="Cambria" panose="02040503050406030204" pitchFamily="18" charset="0"/>
            </a:endParaRPr>
          </a:p>
          <a:p>
            <a:pPr marL="268288" indent="-268288" algn="just">
              <a:spcBef>
                <a:spcPts val="600"/>
              </a:spcBef>
            </a:pPr>
            <a:r>
              <a:rPr lang="uk-UA" b="1" spc="-40" dirty="0">
                <a:latin typeface="Cambria" panose="02040503050406030204" pitchFamily="18" charset="0"/>
                <a:ea typeface="Cambria" panose="02040503050406030204" pitchFamily="18" charset="0"/>
              </a:rPr>
              <a:t>Комерціалізація розробок </a:t>
            </a:r>
            <a:r>
              <a:rPr lang="uk-UA" spc="-40" dirty="0">
                <a:latin typeface="Cambria" panose="02040503050406030204" pitchFamily="18" charset="0"/>
                <a:ea typeface="Cambria" panose="02040503050406030204" pitchFamily="18" charset="0"/>
              </a:rPr>
              <a:t>– комплекс організаційно-економічних заходів, спрямованих на отримання прибутку від ринкової реалізації наявних знань та розробок у певній галузі науки і техніки. </a:t>
            </a:r>
          </a:p>
          <a:p>
            <a:pPr marL="268288" algn="just"/>
            <a:r>
              <a:rPr lang="uk-UA" spc="-40" dirty="0">
                <a:latin typeface="Cambria" panose="02040503050406030204" pitchFamily="18" charset="0"/>
                <a:ea typeface="Cambria" panose="02040503050406030204" pitchFamily="18" charset="0"/>
              </a:rPr>
              <a:t>Націлена на отримання комерційного результату і починається з моменту виявлення перспектив комерційного використання нової розробки, а закінчується </a:t>
            </a:r>
            <a:r>
              <a:rPr lang="uk-UA" b="1" spc="-40" dirty="0">
                <a:solidFill>
                  <a:srgbClr val="1F497D"/>
                </a:solidFill>
                <a:latin typeface="Cambria" panose="02040503050406030204" pitchFamily="18" charset="0"/>
                <a:ea typeface="Cambria" panose="02040503050406030204" pitchFamily="18" charset="0"/>
              </a:rPr>
              <a:t>реалізацією розробки (технології або отриманого з її допомогою товару чи наданої послуги) на ринку і отриманням комерційного ефекту. </a:t>
            </a:r>
          </a:p>
        </p:txBody>
      </p:sp>
      <p:sp>
        <p:nvSpPr>
          <p:cNvPr id="13" name="TextBox 12">
            <a:extLst>
              <a:ext uri="{FF2B5EF4-FFF2-40B4-BE49-F238E27FC236}">
                <a16:creationId xmlns:a16="http://schemas.microsoft.com/office/drawing/2014/main" id="{1F09C70A-0F94-464C-98DC-99537F3B9253}"/>
              </a:ext>
            </a:extLst>
          </p:cNvPr>
          <p:cNvSpPr txBox="1"/>
          <p:nvPr/>
        </p:nvSpPr>
        <p:spPr>
          <a:xfrm>
            <a:off x="888121" y="214391"/>
            <a:ext cx="10900557" cy="1477328"/>
          </a:xfrm>
          <a:prstGeom prst="rect">
            <a:avLst/>
          </a:prstGeom>
          <a:noFill/>
        </p:spPr>
        <p:txBody>
          <a:bodyPr wrap="square">
            <a:spAutoFit/>
          </a:bodyPr>
          <a:lstStyle/>
          <a:p>
            <a:pPr marL="271463" indent="-271463" algn="just">
              <a:spcBef>
                <a:spcPts val="600"/>
              </a:spcBef>
            </a:pPr>
            <a:r>
              <a:rPr lang="uk-UA" b="1" dirty="0">
                <a:solidFill>
                  <a:srgbClr val="202122"/>
                </a:solidFill>
                <a:latin typeface="Cambria" panose="02040503050406030204" pitchFamily="18" charset="0"/>
                <a:ea typeface="Cambria" panose="02040503050406030204" pitchFamily="18" charset="0"/>
              </a:rPr>
              <a:t>Комерціалізація інтелектуальної власності</a:t>
            </a:r>
            <a:r>
              <a:rPr lang="uk-UA" dirty="0">
                <a:solidFill>
                  <a:srgbClr val="202122"/>
                </a:solidFill>
                <a:latin typeface="Cambria" panose="02040503050406030204" pitchFamily="18" charset="0"/>
                <a:ea typeface="Cambria" panose="02040503050406030204" pitchFamily="18" charset="0"/>
              </a:rPr>
              <a:t> ‒ </a:t>
            </a:r>
            <a:r>
              <a:rPr lang="uk-UA" dirty="0">
                <a:latin typeface="Cambria" panose="02040503050406030204" pitchFamily="18" charset="0"/>
                <a:ea typeface="Cambria" panose="02040503050406030204" pitchFamily="18" charset="0"/>
              </a:rPr>
              <a:t>процес використання продуктів інтелектуальної праці в комерційній діяльності підприємств та організацій. Даний процес включає передачу прав інтелектуальної власності від власника до власника на оплатній основі. Але ц</a:t>
            </a:r>
            <a:r>
              <a:rPr lang="uk-UA" dirty="0">
                <a:solidFill>
                  <a:srgbClr val="202122"/>
                </a:solidFill>
                <a:latin typeface="Cambria" panose="02040503050406030204" pitchFamily="18" charset="0"/>
                <a:ea typeface="Cambria" panose="02040503050406030204" pitchFamily="18" charset="0"/>
              </a:rPr>
              <a:t>е </a:t>
            </a:r>
            <a:r>
              <a:rPr lang="uk-UA" b="1" dirty="0">
                <a:solidFill>
                  <a:srgbClr val="1F497D"/>
                </a:solidFill>
                <a:latin typeface="Cambria" panose="02040503050406030204" pitchFamily="18" charset="0"/>
                <a:ea typeface="Cambria" panose="02040503050406030204" pitchFamily="18" charset="0"/>
              </a:rPr>
              <a:t>не тільки купівля і продаж прав, а й можливість використання цих прав як внесок в статутний капітал або застави по кредиту.</a:t>
            </a:r>
          </a:p>
        </p:txBody>
      </p:sp>
      <p:sp>
        <p:nvSpPr>
          <p:cNvPr id="16" name="TextBox 15">
            <a:extLst>
              <a:ext uri="{FF2B5EF4-FFF2-40B4-BE49-F238E27FC236}">
                <a16:creationId xmlns:a16="http://schemas.microsoft.com/office/drawing/2014/main" id="{6CEB6E8A-0306-4EC5-9C77-007A77263458}"/>
              </a:ext>
            </a:extLst>
          </p:cNvPr>
          <p:cNvSpPr txBox="1"/>
          <p:nvPr/>
        </p:nvSpPr>
        <p:spPr>
          <a:xfrm>
            <a:off x="1040523" y="4692666"/>
            <a:ext cx="10595755" cy="1754326"/>
          </a:xfrm>
          <a:prstGeom prst="rect">
            <a:avLst/>
          </a:prstGeom>
          <a:noFill/>
        </p:spPr>
        <p:txBody>
          <a:bodyPr wrap="square">
            <a:spAutoFit/>
          </a:bodyPr>
          <a:lstStyle/>
          <a:p>
            <a:pPr algn="just"/>
            <a:r>
              <a:rPr lang="uk-UA" b="1" dirty="0">
                <a:solidFill>
                  <a:srgbClr val="1F497D"/>
                </a:solidFill>
                <a:latin typeface="Cambria" panose="02040503050406030204" pitchFamily="18" charset="0"/>
                <a:ea typeface="Cambria" panose="02040503050406030204" pitchFamily="18" charset="0"/>
              </a:rPr>
              <a:t>Процес комерціалізації передбачає:</a:t>
            </a:r>
          </a:p>
          <a:p>
            <a:pPr marL="558800" indent="-285750" algn="just">
              <a:buFont typeface="Arial" panose="020B0604020202020204" pitchFamily="34" charset="0"/>
              <a:buChar char="•"/>
            </a:pPr>
            <a:r>
              <a:rPr lang="uk-UA" dirty="0">
                <a:latin typeface="Cambria" panose="02040503050406030204" pitchFamily="18" charset="0"/>
                <a:ea typeface="Cambria" panose="02040503050406030204" pitchFamily="18" charset="0"/>
              </a:rPr>
              <a:t>пошук, оцінку (експертизу) та відбір новацій для фінансування </a:t>
            </a:r>
          </a:p>
          <a:p>
            <a:pPr marL="558800" indent="-285750" algn="just">
              <a:buFont typeface="Arial" panose="020B0604020202020204" pitchFamily="34" charset="0"/>
              <a:buChar char="•"/>
            </a:pPr>
            <a:r>
              <a:rPr lang="uk-UA" dirty="0">
                <a:latin typeface="Cambria" panose="02040503050406030204" pitchFamily="18" charset="0"/>
                <a:ea typeface="Cambria" panose="02040503050406030204" pitchFamily="18" charset="0"/>
              </a:rPr>
              <a:t>залучення коштів</a:t>
            </a:r>
          </a:p>
          <a:p>
            <a:pPr marL="558800" indent="-285750" algn="just">
              <a:buFont typeface="Arial" panose="020B0604020202020204" pitchFamily="34" charset="0"/>
              <a:buChar char="•"/>
            </a:pPr>
            <a:r>
              <a:rPr lang="uk-UA" dirty="0">
                <a:latin typeface="Cambria" panose="02040503050406030204" pitchFamily="18" charset="0"/>
                <a:ea typeface="Cambria" panose="02040503050406030204" pitchFamily="18" charset="0"/>
              </a:rPr>
              <a:t>юридичне закріплення прав на майбутню інтелектуальну власність </a:t>
            </a:r>
          </a:p>
          <a:p>
            <a:pPr marL="558800" indent="-285750" algn="just">
              <a:buFont typeface="Arial" panose="020B0604020202020204" pitchFamily="34" charset="0"/>
              <a:buChar char="•"/>
            </a:pPr>
            <a:r>
              <a:rPr lang="uk-UA" dirty="0">
                <a:latin typeface="Cambria" panose="02040503050406030204" pitchFamily="18" charset="0"/>
                <a:ea typeface="Cambria" panose="02040503050406030204" pitchFamily="18" charset="0"/>
              </a:rPr>
              <a:t>інноваційне впровадження у виробництво </a:t>
            </a:r>
          </a:p>
          <a:p>
            <a:pPr marL="558800" indent="-285750" algn="just">
              <a:buFont typeface="Arial" panose="020B0604020202020204" pitchFamily="34" charset="0"/>
              <a:buChar char="•"/>
            </a:pPr>
            <a:r>
              <a:rPr lang="uk-UA" dirty="0">
                <a:latin typeface="Cambria" panose="02040503050406030204" pitchFamily="18" charset="0"/>
                <a:ea typeface="Cambria" panose="02040503050406030204" pitchFamily="18" charset="0"/>
              </a:rPr>
              <a:t>подальшу модифікацію і супровід інтелектуального продукту</a:t>
            </a:r>
          </a:p>
        </p:txBody>
      </p:sp>
    </p:spTree>
    <p:extLst>
      <p:ext uri="{BB962C8B-B14F-4D97-AF65-F5344CB8AC3E}">
        <p14:creationId xmlns:p14="http://schemas.microsoft.com/office/powerpoint/2010/main" val="27370637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a:extLst>
              <a:ext uri="{FF2B5EF4-FFF2-40B4-BE49-F238E27FC236}">
                <a16:creationId xmlns:a16="http://schemas.microsoft.com/office/drawing/2014/main" id="{15800771-3D61-4B85-9933-8E8285F49346}"/>
              </a:ext>
            </a:extLst>
          </p:cNvPr>
          <p:cNvSpPr txBox="1">
            <a:spLocks/>
          </p:cNvSpPr>
          <p:nvPr/>
        </p:nvSpPr>
        <p:spPr>
          <a:xfrm>
            <a:off x="3993970" y="2621867"/>
            <a:ext cx="5223602" cy="640175"/>
          </a:xfrm>
          <a:prstGeom prst="rect">
            <a:avLst/>
          </a:prstGeom>
        </p:spPr>
        <p:txBody>
          <a:bodyPr vert="horz" wrap="square" lIns="91440" tIns="45720" rIns="91440" bIns="45720" rtlCol="0" anchor="t">
            <a:spAutoFit/>
          </a:bodyPr>
          <a:lstStyle>
            <a:lvl1pPr algn="l" defTabSz="914400" rtl="0" eaLnBrk="1" latinLnBrk="0" hangingPunct="1">
              <a:lnSpc>
                <a:spcPct val="89000"/>
              </a:lnSpc>
              <a:spcBef>
                <a:spcPct val="0"/>
              </a:spcBef>
              <a:buNone/>
              <a:defRPr sz="4800" kern="1200" baseline="0">
                <a:solidFill>
                  <a:schemeClr val="tx2"/>
                </a:solidFill>
                <a:latin typeface="+mj-lt"/>
                <a:ea typeface="+mj-ea"/>
                <a:cs typeface="+mj-cs"/>
              </a:defRPr>
            </a:lvl1pPr>
          </a:lstStyle>
          <a:p>
            <a:pPr algn="ctr" defTabSz="914126">
              <a:defRPr/>
            </a:pPr>
            <a:r>
              <a:rPr lang="ru-RU" sz="4000" b="1">
                <a:solidFill>
                  <a:srgbClr val="1F497D"/>
                </a:solidFill>
                <a:latin typeface="Tahoma" panose="020B0604030504040204" pitchFamily="34" charset="0"/>
                <a:ea typeface="Tahoma" panose="020B0604030504040204" pitchFamily="34" charset="0"/>
                <a:cs typeface="Tahoma" panose="020B0604030504040204" pitchFamily="34" charset="0"/>
              </a:rPr>
              <a:t>Дякую за увагу</a:t>
            </a:r>
            <a:r>
              <a:rPr lang="ru-RU" sz="4000">
                <a:solidFill>
                  <a:srgbClr val="1F497D"/>
                </a:solidFill>
                <a:latin typeface="Tahoma" panose="020B0604030504040204" pitchFamily="34" charset="0"/>
                <a:ea typeface="Tahoma" panose="020B0604030504040204" pitchFamily="34" charset="0"/>
                <a:cs typeface="Tahoma" panose="020B0604030504040204" pitchFamily="34" charset="0"/>
              </a:rPr>
              <a:t>!</a:t>
            </a:r>
            <a:endParaRPr lang="en-US" sz="4000" dirty="0">
              <a:solidFill>
                <a:srgbClr val="1F497D"/>
              </a:solidFill>
              <a:latin typeface="Tahoma" panose="020B0604030504040204" pitchFamily="34" charset="0"/>
              <a:ea typeface="Tahoma" panose="020B0604030504040204" pitchFamily="34" charset="0"/>
              <a:cs typeface="Tahoma" panose="020B0604030504040204" pitchFamily="34" charset="0"/>
            </a:endParaRPr>
          </a:p>
        </p:txBody>
      </p:sp>
      <p:pic>
        <p:nvPicPr>
          <p:cNvPr id="7" name="Рисунок 3">
            <a:extLst>
              <a:ext uri="{FF2B5EF4-FFF2-40B4-BE49-F238E27FC236}">
                <a16:creationId xmlns:a16="http://schemas.microsoft.com/office/drawing/2014/main" id="{4E1244AD-1B18-4239-B132-FC9A0267B6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77530" y="244474"/>
            <a:ext cx="1204912"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Прямоугольник 5">
            <a:extLst>
              <a:ext uri="{FF2B5EF4-FFF2-40B4-BE49-F238E27FC236}">
                <a16:creationId xmlns:a16="http://schemas.microsoft.com/office/drawing/2014/main" id="{E4D98E78-3C28-470A-BE59-E9E80D6FD499}"/>
              </a:ext>
            </a:extLst>
          </p:cNvPr>
          <p:cNvSpPr>
            <a:spLocks noChangeArrowheads="1"/>
          </p:cNvSpPr>
          <p:nvPr/>
        </p:nvSpPr>
        <p:spPr bwMode="auto">
          <a:xfrm>
            <a:off x="3008602" y="5198131"/>
            <a:ext cx="26638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ru-RU" altLang="en-US" sz="2000" b="1" dirty="0">
                <a:latin typeface="Arial" panose="020B0604020202020204" pitchFamily="34" charset="0"/>
                <a:cs typeface="Arial" panose="020B0604020202020204" pitchFamily="34" charset="0"/>
              </a:rPr>
              <a:t>майдан </a:t>
            </a:r>
            <a:r>
              <a:rPr lang="ru-RU" altLang="en-US" sz="2000" b="1" dirty="0" err="1">
                <a:latin typeface="Arial" panose="020B0604020202020204" pitchFamily="34" charset="0"/>
                <a:cs typeface="Arial" panose="020B0604020202020204" pitchFamily="34" charset="0"/>
              </a:rPr>
              <a:t>Свободи</a:t>
            </a:r>
            <a:r>
              <a:rPr lang="ru-RU" altLang="en-US" sz="2000" b="1" dirty="0">
                <a:latin typeface="Arial" panose="020B0604020202020204" pitchFamily="34" charset="0"/>
                <a:cs typeface="Arial" panose="020B0604020202020204" pitchFamily="34" charset="0"/>
              </a:rPr>
              <a:t>, 4, </a:t>
            </a:r>
          </a:p>
          <a:p>
            <a:pPr eaLnBrk="1" hangingPunct="1"/>
            <a:r>
              <a:rPr lang="ru-RU" altLang="en-US" sz="2000" b="1" dirty="0">
                <a:latin typeface="Arial" panose="020B0604020202020204" pitchFamily="34" charset="0"/>
                <a:cs typeface="Arial" panose="020B0604020202020204" pitchFamily="34" charset="0"/>
              </a:rPr>
              <a:t>м. </a:t>
            </a:r>
            <a:r>
              <a:rPr lang="ru-RU" altLang="en-US" sz="2000" b="1" dirty="0" err="1">
                <a:latin typeface="Arial" panose="020B0604020202020204" pitchFamily="34" charset="0"/>
                <a:cs typeface="Arial" panose="020B0604020202020204" pitchFamily="34" charset="0"/>
              </a:rPr>
              <a:t>Харків</a:t>
            </a:r>
            <a:r>
              <a:rPr lang="ru-RU" altLang="en-US" sz="2000" b="1" dirty="0">
                <a:latin typeface="Arial" panose="020B0604020202020204" pitchFamily="34" charset="0"/>
                <a:cs typeface="Arial" panose="020B0604020202020204" pitchFamily="34" charset="0"/>
              </a:rPr>
              <a:t>, 61022, </a:t>
            </a:r>
            <a:br>
              <a:rPr lang="ru-RU" altLang="en-US" sz="2000" b="1" dirty="0">
                <a:latin typeface="Arial" panose="020B0604020202020204" pitchFamily="34" charset="0"/>
                <a:cs typeface="Arial" panose="020B0604020202020204" pitchFamily="34" charset="0"/>
              </a:rPr>
            </a:br>
            <a:r>
              <a:rPr lang="ru-RU" altLang="en-US" sz="2000" b="1" dirty="0" err="1">
                <a:latin typeface="Arial" panose="020B0604020202020204" pitchFamily="34" charset="0"/>
                <a:cs typeface="Arial" panose="020B0604020202020204" pitchFamily="34" charset="0"/>
              </a:rPr>
              <a:t>Україна</a:t>
            </a:r>
            <a:endParaRPr lang="en-US" altLang="en-US" sz="2000" b="1" dirty="0">
              <a:latin typeface="Arial" panose="020B0604020202020204" pitchFamily="34" charset="0"/>
              <a:cs typeface="Arial" panose="020B0604020202020204" pitchFamily="34" charset="0"/>
            </a:endParaRPr>
          </a:p>
        </p:txBody>
      </p:sp>
      <p:sp>
        <p:nvSpPr>
          <p:cNvPr id="10" name="Прямоугольник 6">
            <a:extLst>
              <a:ext uri="{FF2B5EF4-FFF2-40B4-BE49-F238E27FC236}">
                <a16:creationId xmlns:a16="http://schemas.microsoft.com/office/drawing/2014/main" id="{24828110-A4B0-4631-B142-5FDCD39DFD30}"/>
              </a:ext>
            </a:extLst>
          </p:cNvPr>
          <p:cNvSpPr>
            <a:spLocks noChangeArrowheads="1"/>
          </p:cNvSpPr>
          <p:nvPr/>
        </p:nvSpPr>
        <p:spPr bwMode="auto">
          <a:xfrm>
            <a:off x="7132391" y="5133838"/>
            <a:ext cx="4170362"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eaLnBrk="1" hangingPunct="1">
              <a:lnSpc>
                <a:spcPct val="114000"/>
              </a:lnSpc>
            </a:pPr>
            <a:r>
              <a:rPr lang="ru-RU" altLang="ru-RU" sz="2000" b="1" dirty="0">
                <a:latin typeface="Arial" panose="020B0604020202020204" pitchFamily="34" charset="0"/>
                <a:ea typeface="Cambria" panose="02040503050406030204" pitchFamily="18" charset="0"/>
                <a:cs typeface="Arial" panose="020B0604020202020204" pitchFamily="34" charset="0"/>
              </a:rPr>
              <a:t>тел. +38</a:t>
            </a:r>
            <a:r>
              <a:rPr lang="en-US" altLang="ru-RU" sz="2000" b="1" dirty="0">
                <a:latin typeface="Arial" panose="020B0604020202020204" pitchFamily="34" charset="0"/>
                <a:ea typeface="Cambria" panose="02040503050406030204" pitchFamily="18" charset="0"/>
                <a:cs typeface="Arial" panose="020B0604020202020204" pitchFamily="34" charset="0"/>
              </a:rPr>
              <a:t> (</a:t>
            </a:r>
            <a:r>
              <a:rPr lang="ru-RU" altLang="ru-RU" sz="2000" b="1" dirty="0">
                <a:latin typeface="Arial" panose="020B0604020202020204" pitchFamily="34" charset="0"/>
                <a:ea typeface="Cambria" panose="02040503050406030204" pitchFamily="18" charset="0"/>
                <a:cs typeface="Arial" panose="020B0604020202020204" pitchFamily="34" charset="0"/>
              </a:rPr>
              <a:t>057) 705 12 61</a:t>
            </a:r>
            <a:endParaRPr lang="en-US" altLang="ru-RU" sz="2000" b="1" dirty="0">
              <a:latin typeface="Arial" panose="020B0604020202020204" pitchFamily="34" charset="0"/>
              <a:ea typeface="Cambria" panose="02040503050406030204" pitchFamily="18" charset="0"/>
              <a:cs typeface="Arial" panose="020B0604020202020204" pitchFamily="34" charset="0"/>
            </a:endParaRPr>
          </a:p>
          <a:p>
            <a:pPr eaLnBrk="1" hangingPunct="1">
              <a:lnSpc>
                <a:spcPct val="114000"/>
              </a:lnSpc>
            </a:pPr>
            <a:r>
              <a:rPr lang="en-US" altLang="ru-RU" sz="2000" b="1" dirty="0">
                <a:latin typeface="Arial" panose="020B0604020202020204" pitchFamily="34" charset="0"/>
                <a:ea typeface="Cambria" panose="02040503050406030204" pitchFamily="18" charset="0"/>
                <a:cs typeface="Arial" panose="020B0604020202020204" pitchFamily="34" charset="0"/>
              </a:rPr>
              <a:t>e-mail: vkatrich@karazin.ua</a:t>
            </a:r>
            <a:endParaRPr lang="uk-UA" altLang="ru-RU" sz="2000" b="1" dirty="0">
              <a:latin typeface="Arial" panose="020B0604020202020204" pitchFamily="34" charset="0"/>
              <a:ea typeface="Cambria" panose="02040503050406030204" pitchFamily="18" charset="0"/>
              <a:cs typeface="Arial" panose="020B0604020202020204" pitchFamily="34" charset="0"/>
            </a:endParaRPr>
          </a:p>
          <a:p>
            <a:pPr eaLnBrk="1" hangingPunct="1">
              <a:lnSpc>
                <a:spcPct val="114000"/>
              </a:lnSpc>
            </a:pPr>
            <a:r>
              <a:rPr lang="en-US" altLang="ru-RU" sz="2000" b="1" dirty="0">
                <a:latin typeface="Arial" panose="020B0604020202020204" pitchFamily="34" charset="0"/>
                <a:ea typeface="Cambria" panose="02040503050406030204" pitchFamily="18" charset="0"/>
                <a:cs typeface="Arial" panose="020B0604020202020204" pitchFamily="34" charset="0"/>
              </a:rPr>
              <a:t>http://www.univer.kharkov.ua</a:t>
            </a:r>
            <a:endParaRPr lang="ru-RU" altLang="ru-RU" sz="2000" b="1" dirty="0">
              <a:latin typeface="Arial" panose="020B0604020202020204" pitchFamily="34"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394598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2485" y="2513411"/>
            <a:ext cx="10809515" cy="2308324"/>
          </a:xfrm>
          <a:prstGeom prst="rect">
            <a:avLst/>
          </a:prstGeom>
          <a:noFill/>
        </p:spPr>
        <p:txBody>
          <a:bodyPr wrap="square" rtlCol="0">
            <a:spAutoFit/>
          </a:bodyPr>
          <a:lstStyle/>
          <a:p>
            <a:r>
              <a:rPr lang="uk-UA" dirty="0">
                <a:latin typeface="Cambria" panose="02040503050406030204" pitchFamily="18" charset="0"/>
                <a:ea typeface="Cambria" panose="02040503050406030204" pitchFamily="18" charset="0"/>
              </a:rPr>
              <a:t>В результаті реалізації науково-технічної розробки на ринку може бути отриманий комерційний результат у різних формах, у </a:t>
            </a:r>
            <a:r>
              <a:rPr lang="uk-UA" dirty="0" err="1">
                <a:latin typeface="Cambria" panose="02040503050406030204" pitchFamily="18" charset="0"/>
                <a:ea typeface="Cambria" panose="02040503050406030204" pitchFamily="18" charset="0"/>
              </a:rPr>
              <a:t>т.ч</a:t>
            </a:r>
            <a:r>
              <a:rPr lang="uk-UA" dirty="0">
                <a:latin typeface="Cambria" panose="02040503050406030204" pitchFamily="18" charset="0"/>
                <a:ea typeface="Cambria" panose="02040503050406030204" pitchFamily="18" charset="0"/>
              </a:rPr>
              <a:t>.: </a:t>
            </a:r>
          </a:p>
          <a:p>
            <a:pPr marL="631825" indent="-360363">
              <a:buFont typeface="Wingdings" panose="05000000000000000000" pitchFamily="2" charset="2"/>
              <a:buChar char="§"/>
            </a:pPr>
            <a:r>
              <a:rPr lang="uk-UA" dirty="0">
                <a:latin typeface="Cambria" panose="02040503050406030204" pitchFamily="18" charset="0"/>
                <a:ea typeface="Cambria" panose="02040503050406030204" pitchFamily="18" charset="0"/>
              </a:rPr>
              <a:t>Отриманий контракт на подальші дослідження і розробки</a:t>
            </a:r>
          </a:p>
          <a:p>
            <a:pPr marL="631825" indent="-360363">
              <a:buFont typeface="Wingdings" panose="05000000000000000000" pitchFamily="2" charset="2"/>
              <a:buChar char="§"/>
            </a:pPr>
            <a:r>
              <a:rPr lang="uk-UA" dirty="0">
                <a:latin typeface="Cambria" panose="02040503050406030204" pitchFamily="18" charset="0"/>
                <a:ea typeface="Cambria" panose="02040503050406030204" pitchFamily="18" charset="0"/>
              </a:rPr>
              <a:t>Укладений контракт на консультаційні послуги</a:t>
            </a:r>
          </a:p>
          <a:p>
            <a:pPr marL="631825" indent="-360363">
              <a:buFont typeface="Wingdings" panose="05000000000000000000" pitchFamily="2" charset="2"/>
              <a:buChar char="§"/>
            </a:pPr>
            <a:r>
              <a:rPr lang="uk-UA" dirty="0">
                <a:latin typeface="Cambria" panose="02040503050406030204" pitchFamily="18" charset="0"/>
                <a:ea typeface="Cambria" panose="02040503050406030204" pitchFamily="18" charset="0"/>
              </a:rPr>
              <a:t>Здійснена купівля-продаж патенту </a:t>
            </a:r>
          </a:p>
          <a:p>
            <a:pPr marL="631825" indent="-360363">
              <a:buFont typeface="Wingdings" panose="05000000000000000000" pitchFamily="2" charset="2"/>
              <a:buChar char="§"/>
            </a:pPr>
            <a:r>
              <a:rPr lang="uk-UA" dirty="0">
                <a:latin typeface="Cambria" panose="02040503050406030204" pitchFamily="18" charset="0"/>
                <a:ea typeface="Cambria" panose="02040503050406030204" pitchFamily="18" charset="0"/>
              </a:rPr>
              <a:t>Укладена ліцензійна угода</a:t>
            </a:r>
          </a:p>
          <a:p>
            <a:pPr marL="631825" indent="-360363">
              <a:buFont typeface="Wingdings" panose="05000000000000000000" pitchFamily="2" charset="2"/>
              <a:buChar char="§"/>
            </a:pPr>
            <a:r>
              <a:rPr lang="uk-UA" dirty="0">
                <a:latin typeface="Cambria" panose="02040503050406030204" pitchFamily="18" charset="0"/>
                <a:ea typeface="Cambria" panose="02040503050406030204" pitchFamily="18" charset="0"/>
              </a:rPr>
              <a:t>Створено спільне підприємство</a:t>
            </a:r>
          </a:p>
          <a:p>
            <a:pPr marL="631825" indent="-360363">
              <a:buFont typeface="Wingdings" panose="05000000000000000000" pitchFamily="2" charset="2"/>
              <a:buChar char="§"/>
            </a:pPr>
            <a:r>
              <a:rPr lang="uk-UA" dirty="0">
                <a:latin typeface="Cambria" panose="02040503050406030204" pitchFamily="18" charset="0"/>
                <a:ea typeface="Cambria" panose="02040503050406030204" pitchFamily="18" charset="0"/>
              </a:rPr>
              <a:t>Укладена угода про спільну науково-технічну діяльність</a:t>
            </a:r>
            <a:endParaRPr lang="en-US" dirty="0">
              <a:latin typeface="Cambria" panose="02040503050406030204" pitchFamily="18" charset="0"/>
              <a:ea typeface="Cambria" panose="02040503050406030204" pitchFamily="18" charset="0"/>
            </a:endParaRPr>
          </a:p>
        </p:txBody>
      </p:sp>
      <p:sp>
        <p:nvSpPr>
          <p:cNvPr id="3" name="TextBox 2"/>
          <p:cNvSpPr txBox="1"/>
          <p:nvPr/>
        </p:nvSpPr>
        <p:spPr>
          <a:xfrm>
            <a:off x="1295400" y="313606"/>
            <a:ext cx="10896600" cy="2000548"/>
          </a:xfrm>
          <a:prstGeom prst="rect">
            <a:avLst/>
          </a:prstGeom>
          <a:noFill/>
        </p:spPr>
        <p:txBody>
          <a:bodyPr wrap="square" rtlCol="0">
            <a:spAutoFit/>
          </a:bodyPr>
          <a:lstStyle/>
          <a:p>
            <a:pPr algn="ctr">
              <a:spcBef>
                <a:spcPts val="600"/>
              </a:spcBef>
            </a:pPr>
            <a:r>
              <a:rPr lang="uk-UA" sz="2400" b="1" i="1" dirty="0">
                <a:solidFill>
                  <a:schemeClr val="accent2">
                    <a:lumMod val="75000"/>
                  </a:schemeClr>
                </a:solidFill>
                <a:latin typeface="Cambria" panose="02040503050406030204" pitchFamily="18" charset="0"/>
                <a:ea typeface="Cambria" panose="02040503050406030204" pitchFamily="18" charset="0"/>
              </a:rPr>
              <a:t>Основні труднощі при комерціалізації науково-технічних розробок:</a:t>
            </a:r>
          </a:p>
          <a:p>
            <a:pPr marL="719138" indent="-360363">
              <a:spcBef>
                <a:spcPts val="1200"/>
              </a:spcBef>
              <a:buFont typeface="Wingdings" panose="05000000000000000000" pitchFamily="2" charset="2"/>
              <a:buChar char="§"/>
            </a:pPr>
            <a:r>
              <a:rPr lang="uk-UA" b="1" dirty="0">
                <a:solidFill>
                  <a:srgbClr val="1F497D"/>
                </a:solidFill>
                <a:latin typeface="Cambria" panose="02040503050406030204" pitchFamily="18" charset="0"/>
                <a:ea typeface="Cambria" panose="02040503050406030204" pitchFamily="18" charset="0"/>
              </a:rPr>
              <a:t>Перетворення науково-технічних розробок в товар на ринку технологій</a:t>
            </a:r>
          </a:p>
          <a:p>
            <a:pPr marL="719138" indent="-360363">
              <a:buFont typeface="Wingdings" panose="05000000000000000000" pitchFamily="2" charset="2"/>
              <a:buChar char="§"/>
            </a:pPr>
            <a:r>
              <a:rPr lang="uk-UA" dirty="0">
                <a:latin typeface="Cambria" panose="02040503050406030204" pitchFamily="18" charset="0"/>
                <a:ea typeface="Cambria" panose="02040503050406030204" pitchFamily="18" charset="0"/>
              </a:rPr>
              <a:t>Виявлення, оцінка і охорона інтелектуальної власності</a:t>
            </a:r>
          </a:p>
          <a:p>
            <a:pPr marL="719138" indent="-360363">
              <a:buFont typeface="Wingdings" panose="05000000000000000000" pitchFamily="2" charset="2"/>
              <a:buChar char="§"/>
            </a:pPr>
            <a:r>
              <a:rPr lang="uk-UA" dirty="0">
                <a:latin typeface="Cambria" panose="02040503050406030204" pitchFamily="18" charset="0"/>
                <a:ea typeface="Cambria" panose="02040503050406030204" pitchFamily="18" charset="0"/>
              </a:rPr>
              <a:t>Розробка бізнес-плану і пошук партнерів та інвесторів</a:t>
            </a:r>
          </a:p>
          <a:p>
            <a:pPr marL="719138" indent="-360363">
              <a:buFont typeface="Wingdings" panose="05000000000000000000" pitchFamily="2" charset="2"/>
              <a:buChar char="§"/>
            </a:pPr>
            <a:r>
              <a:rPr lang="uk-UA" dirty="0">
                <a:latin typeface="Cambria" panose="02040503050406030204" pitchFamily="18" charset="0"/>
                <a:ea typeface="Cambria" panose="02040503050406030204" pitchFamily="18" charset="0"/>
              </a:rPr>
              <a:t>Вибір шляхів просування розробок (товарів, послуг) на ринок</a:t>
            </a:r>
          </a:p>
          <a:p>
            <a:pPr marL="719138" indent="-360363">
              <a:buFont typeface="Wingdings" panose="05000000000000000000" pitchFamily="2" charset="2"/>
              <a:buChar char="§"/>
            </a:pPr>
            <a:r>
              <a:rPr lang="uk-UA" dirty="0">
                <a:latin typeface="Cambria" panose="02040503050406030204" pitchFamily="18" charset="0"/>
                <a:ea typeface="Cambria" panose="02040503050406030204" pitchFamily="18" charset="0"/>
              </a:rPr>
              <a:t>Вибір форми комерціалізації (реалізації на ринку технологій) </a:t>
            </a:r>
            <a:endParaRPr lang="en-US" dirty="0">
              <a:latin typeface="Cambria" panose="02040503050406030204" pitchFamily="18" charset="0"/>
              <a:ea typeface="Cambria" panose="02040503050406030204" pitchFamily="18" charset="0"/>
            </a:endParaRPr>
          </a:p>
        </p:txBody>
      </p:sp>
      <p:sp>
        <p:nvSpPr>
          <p:cNvPr id="5" name="TextBox 4"/>
          <p:cNvSpPr txBox="1"/>
          <p:nvPr/>
        </p:nvSpPr>
        <p:spPr>
          <a:xfrm>
            <a:off x="1295400" y="4821735"/>
            <a:ext cx="10809515" cy="2031325"/>
          </a:xfrm>
          <a:prstGeom prst="rect">
            <a:avLst/>
          </a:prstGeom>
          <a:noFill/>
        </p:spPr>
        <p:txBody>
          <a:bodyPr wrap="square" rtlCol="0">
            <a:spAutoFit/>
          </a:bodyPr>
          <a:lstStyle/>
          <a:p>
            <a:r>
              <a:rPr lang="uk-UA" b="1" dirty="0">
                <a:solidFill>
                  <a:srgbClr val="1F497D"/>
                </a:solidFill>
                <a:latin typeface="Cambria" panose="02040503050406030204" pitchFamily="18" charset="0"/>
                <a:ea typeface="Cambria" panose="02040503050406030204" pitchFamily="18" charset="0"/>
              </a:rPr>
              <a:t>Статистична інформація</a:t>
            </a:r>
            <a:r>
              <a:rPr lang="uk-UA" b="1" i="1" dirty="0">
                <a:solidFill>
                  <a:srgbClr val="1F497D"/>
                </a:solidFill>
                <a:latin typeface="Cambria" panose="02040503050406030204" pitchFamily="18" charset="0"/>
                <a:ea typeface="Cambria" panose="02040503050406030204" pitchFamily="18" charset="0"/>
              </a:rPr>
              <a:t>:</a:t>
            </a:r>
          </a:p>
          <a:p>
            <a:pPr marL="628650" indent="-360363">
              <a:buFont typeface="Wingdings" panose="05000000000000000000" pitchFamily="2" charset="2"/>
              <a:buChar char="§"/>
            </a:pPr>
            <a:r>
              <a:rPr lang="uk-UA" dirty="0">
                <a:latin typeface="Cambria" panose="02040503050406030204" pitchFamily="18" charset="0"/>
                <a:ea typeface="Cambria" panose="02040503050406030204" pitchFamily="18" charset="0"/>
              </a:rPr>
              <a:t>Для 2-х</a:t>
            </a:r>
            <a:r>
              <a:rPr lang="uk-UA" b="1" dirty="0">
                <a:latin typeface="Cambria" panose="02040503050406030204" pitchFamily="18" charset="0"/>
                <a:ea typeface="Cambria" panose="02040503050406030204" pitchFamily="18" charset="0"/>
              </a:rPr>
              <a:t> </a:t>
            </a:r>
            <a:r>
              <a:rPr lang="uk-UA" dirty="0">
                <a:latin typeface="Cambria" panose="02040503050406030204" pitchFamily="18" charset="0"/>
                <a:ea typeface="Cambria" panose="02040503050406030204" pitchFamily="18" charset="0"/>
              </a:rPr>
              <a:t>нових</a:t>
            </a:r>
            <a:r>
              <a:rPr lang="uk-UA" b="1" dirty="0">
                <a:latin typeface="Cambria" panose="02040503050406030204" pitchFamily="18" charset="0"/>
                <a:ea typeface="Cambria" panose="02040503050406030204" pitchFamily="18" charset="0"/>
              </a:rPr>
              <a:t> </a:t>
            </a:r>
            <a:r>
              <a:rPr lang="uk-UA" dirty="0">
                <a:latin typeface="Cambria" panose="02040503050406030204" pitchFamily="18" charset="0"/>
                <a:ea typeface="Cambria" panose="02040503050406030204" pitchFamily="18" charset="0"/>
              </a:rPr>
              <a:t>технічно здійснюваних рішень необхідно в середньому не менше 11 нових наукових ідей.</a:t>
            </a:r>
          </a:p>
          <a:p>
            <a:pPr marL="628650" indent="-360363">
              <a:buFont typeface="Wingdings" panose="05000000000000000000" pitchFamily="2" charset="2"/>
              <a:buChar char="§"/>
            </a:pPr>
            <a:r>
              <a:rPr lang="uk-UA" dirty="0">
                <a:latin typeface="Cambria" panose="02040503050406030204" pitchFamily="18" charset="0"/>
                <a:ea typeface="Cambria" panose="02040503050406030204" pitchFamily="18" charset="0"/>
              </a:rPr>
              <a:t>Із 49 технічно здійснюваних рішень до стадії реєстрації патенту доходить в середньому лише 4.</a:t>
            </a:r>
          </a:p>
          <a:p>
            <a:pPr marL="628650" indent="-360363">
              <a:buFont typeface="Wingdings" panose="05000000000000000000" pitchFamily="2" charset="2"/>
              <a:buChar char="§"/>
            </a:pPr>
            <a:r>
              <a:rPr lang="uk-UA" dirty="0">
                <a:latin typeface="Cambria" panose="02040503050406030204" pitchFamily="18" charset="0"/>
                <a:ea typeface="Cambria" panose="02040503050406030204" pitchFamily="18" charset="0"/>
              </a:rPr>
              <a:t>У виробництво впроваджується лише 1 із 8 запатентованих винаходів.</a:t>
            </a:r>
          </a:p>
          <a:p>
            <a:pPr marL="628650" indent="-360363">
              <a:buFont typeface="Wingdings" panose="05000000000000000000" pitchFamily="2" charset="2"/>
              <a:buChar char="§"/>
            </a:pPr>
            <a:r>
              <a:rPr lang="uk-UA" dirty="0">
                <a:latin typeface="Cambria" panose="02040503050406030204" pitchFamily="18" charset="0"/>
                <a:ea typeface="Cambria" panose="02040503050406030204" pitchFamily="18" charset="0"/>
              </a:rPr>
              <a:t>Бажаний комерційний результат після виведення на ринок досягається в середньому лише для   1 із 5 впроваджених винаходів.</a:t>
            </a:r>
            <a:endParaRPr lang="en-US" dirty="0">
              <a:latin typeface="Cambria" panose="02040503050406030204" pitchFamily="18" charset="0"/>
              <a:ea typeface="Cambria" panose="02040503050406030204" pitchFamily="18" charset="0"/>
            </a:endParaRPr>
          </a:p>
        </p:txBody>
      </p:sp>
      <p:pic>
        <p:nvPicPr>
          <p:cNvPr id="6" name="Рисунок 5">
            <a:extLst>
              <a:ext uri="{FF2B5EF4-FFF2-40B4-BE49-F238E27FC236}">
                <a16:creationId xmlns:a16="http://schemas.microsoft.com/office/drawing/2014/main" id="{4AAA7701-7271-4C98-A14A-AB2598D1FC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3915" y="0"/>
            <a:ext cx="631372" cy="6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9745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4AAA7701-7271-4C98-A14A-AB2598D1FC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3915" y="0"/>
            <a:ext cx="631372" cy="6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8A04B0DF-EB3F-4CCF-85C8-A50FBBFC33C1}"/>
              </a:ext>
            </a:extLst>
          </p:cNvPr>
          <p:cNvSpPr txBox="1"/>
          <p:nvPr/>
        </p:nvSpPr>
        <p:spPr>
          <a:xfrm>
            <a:off x="1285217" y="3793963"/>
            <a:ext cx="10906783" cy="2548390"/>
          </a:xfrm>
          <a:prstGeom prst="rect">
            <a:avLst/>
          </a:prstGeom>
          <a:noFill/>
        </p:spPr>
        <p:txBody>
          <a:bodyPr wrap="square">
            <a:spAutoFit/>
          </a:bodyPr>
          <a:lstStyle/>
          <a:p>
            <a:pPr>
              <a:lnSpc>
                <a:spcPct val="114000"/>
              </a:lnSpc>
            </a:pPr>
            <a:r>
              <a:rPr lang="uk-UA" sz="2000" b="1" dirty="0">
                <a:solidFill>
                  <a:srgbClr val="1F497D"/>
                </a:solidFill>
                <a:latin typeface="Cambria" panose="02040503050406030204" pitchFamily="18" charset="0"/>
                <a:ea typeface="Cambria" panose="02040503050406030204" pitchFamily="18" charset="0"/>
              </a:rPr>
              <a:t>У міжнародній практиці діють різні організаційно-економічні механізми та моделі комерціалізації</a:t>
            </a:r>
            <a:r>
              <a:rPr lang="uk-UA" sz="2000" dirty="0">
                <a:latin typeface="Cambria" panose="02040503050406030204" pitchFamily="18" charset="0"/>
                <a:ea typeface="Cambria" panose="02040503050406030204" pitchFamily="18" charset="0"/>
              </a:rPr>
              <a:t> </a:t>
            </a:r>
            <a:r>
              <a:rPr lang="uk-UA" sz="2000" b="1" dirty="0">
                <a:solidFill>
                  <a:srgbClr val="1F497D"/>
                </a:solidFill>
                <a:latin typeface="Cambria" panose="02040503050406030204" pitchFamily="18" charset="0"/>
                <a:ea typeface="Cambria" panose="02040503050406030204" pitchFamily="18" charset="0"/>
              </a:rPr>
              <a:t>наукових досліджень і прав інтелектуальної власності закладів вищої освіти. </a:t>
            </a:r>
            <a:r>
              <a:rPr lang="uk-UA" sz="2000" dirty="0">
                <a:latin typeface="Cambria" panose="02040503050406030204" pitchFamily="18" charset="0"/>
                <a:ea typeface="Cambria" panose="02040503050406030204" pitchFamily="18" charset="0"/>
              </a:rPr>
              <a:t>До основних можна віднести: </a:t>
            </a:r>
          </a:p>
          <a:p>
            <a:pPr marL="285750" indent="-285750">
              <a:lnSpc>
                <a:spcPct val="114000"/>
              </a:lnSpc>
              <a:buFont typeface="Wingdings" panose="05000000000000000000" pitchFamily="2" charset="2"/>
              <a:buChar char="§"/>
            </a:pPr>
            <a:r>
              <a:rPr lang="uk-UA" sz="2000" b="1" dirty="0">
                <a:latin typeface="Cambria" panose="02040503050406030204" pitchFamily="18" charset="0"/>
                <a:ea typeface="Cambria" panose="02040503050406030204" pitchFamily="18" charset="0"/>
              </a:rPr>
              <a:t>створення </a:t>
            </a:r>
            <a:r>
              <a:rPr lang="uk-UA" sz="2000" b="1" dirty="0" err="1">
                <a:latin typeface="Cambria" panose="02040503050406030204" pitchFamily="18" charset="0"/>
                <a:ea typeface="Cambria" panose="02040503050406030204" pitchFamily="18" charset="0"/>
              </a:rPr>
              <a:t>start-up</a:t>
            </a:r>
            <a:r>
              <a:rPr lang="uk-UA" sz="2000" b="1" dirty="0">
                <a:latin typeface="Cambria" panose="02040503050406030204" pitchFamily="18" charset="0"/>
                <a:ea typeface="Cambria" panose="02040503050406030204" pitchFamily="18" charset="0"/>
              </a:rPr>
              <a:t> компаній при університетах; </a:t>
            </a:r>
          </a:p>
          <a:p>
            <a:pPr marL="285750" indent="-285750">
              <a:lnSpc>
                <a:spcPct val="114000"/>
              </a:lnSpc>
              <a:buFont typeface="Wingdings" panose="05000000000000000000" pitchFamily="2" charset="2"/>
              <a:buChar char="§"/>
            </a:pPr>
            <a:r>
              <a:rPr lang="uk-UA" sz="2000" b="1" dirty="0">
                <a:latin typeface="Cambria" panose="02040503050406030204" pitchFamily="18" charset="0"/>
                <a:ea typeface="Cambria" panose="02040503050406030204" pitchFamily="18" charset="0"/>
              </a:rPr>
              <a:t>створення спеціальних відділів – офісів комерціалізації; </a:t>
            </a:r>
          </a:p>
          <a:p>
            <a:pPr marL="285750" indent="-285750">
              <a:lnSpc>
                <a:spcPct val="114000"/>
              </a:lnSpc>
              <a:buFont typeface="Wingdings" panose="05000000000000000000" pitchFamily="2" charset="2"/>
              <a:buChar char="§"/>
            </a:pPr>
            <a:r>
              <a:rPr lang="uk-UA" sz="2000" b="1" dirty="0">
                <a:latin typeface="Cambria" panose="02040503050406030204" pitchFamily="18" charset="0"/>
                <a:ea typeface="Cambria" panose="02040503050406030204" pitchFamily="18" charset="0"/>
              </a:rPr>
              <a:t>співпраця університетів (дослідницьких організацій) із державою на умовах державно-приватного партнерства. </a:t>
            </a:r>
          </a:p>
        </p:txBody>
      </p:sp>
      <p:sp>
        <p:nvSpPr>
          <p:cNvPr id="23" name="Прямоугольник 22">
            <a:extLst>
              <a:ext uri="{FF2B5EF4-FFF2-40B4-BE49-F238E27FC236}">
                <a16:creationId xmlns:a16="http://schemas.microsoft.com/office/drawing/2014/main" id="{37578E58-9641-44D0-86C1-5B0D8D4E3347}"/>
              </a:ext>
            </a:extLst>
          </p:cNvPr>
          <p:cNvSpPr/>
          <p:nvPr/>
        </p:nvSpPr>
        <p:spPr>
          <a:xfrm>
            <a:off x="3628622" y="250907"/>
            <a:ext cx="5659242" cy="461665"/>
          </a:xfrm>
          <a:prstGeom prst="rect">
            <a:avLst/>
          </a:prstGeom>
          <a:ln>
            <a:noFill/>
          </a:ln>
        </p:spPr>
        <p:txBody>
          <a:bodyPr wrap="none">
            <a:spAutoFit/>
          </a:bodyPr>
          <a:lstStyle/>
          <a:p>
            <a:pPr algn="just"/>
            <a:r>
              <a:rPr lang="uk-UA" sz="2400" b="1" i="1" dirty="0">
                <a:solidFill>
                  <a:schemeClr val="accent2">
                    <a:lumMod val="75000"/>
                  </a:schemeClr>
                </a:solidFill>
                <a:latin typeface="Cambria" panose="02040503050406030204" pitchFamily="18" charset="0"/>
                <a:ea typeface="Cambria" panose="02040503050406030204" pitchFamily="18" charset="0"/>
              </a:rPr>
              <a:t>Міжнародний досвід</a:t>
            </a:r>
            <a:r>
              <a:rPr lang="en-US" sz="2400" b="1" i="1" dirty="0">
                <a:solidFill>
                  <a:schemeClr val="accent2">
                    <a:lumMod val="75000"/>
                  </a:schemeClr>
                </a:solidFill>
                <a:latin typeface="Cambria" panose="02040503050406030204" pitchFamily="18" charset="0"/>
                <a:ea typeface="Cambria" panose="02040503050406030204" pitchFamily="18" charset="0"/>
              </a:rPr>
              <a:t> </a:t>
            </a:r>
            <a:r>
              <a:rPr lang="uk-UA" sz="2400" b="1" i="1" dirty="0">
                <a:solidFill>
                  <a:schemeClr val="accent2">
                    <a:lumMod val="75000"/>
                  </a:schemeClr>
                </a:solidFill>
                <a:latin typeface="Cambria" panose="02040503050406030204" pitchFamily="18" charset="0"/>
                <a:ea typeface="Cambria" panose="02040503050406030204" pitchFamily="18" charset="0"/>
              </a:rPr>
              <a:t>комерціалізації</a:t>
            </a:r>
          </a:p>
        </p:txBody>
      </p:sp>
      <p:sp>
        <p:nvSpPr>
          <p:cNvPr id="25" name="TextBox 24">
            <a:extLst>
              <a:ext uri="{FF2B5EF4-FFF2-40B4-BE49-F238E27FC236}">
                <a16:creationId xmlns:a16="http://schemas.microsoft.com/office/drawing/2014/main" id="{6055748E-DC33-43EF-BF03-53789B13EC53}"/>
              </a:ext>
            </a:extLst>
          </p:cNvPr>
          <p:cNvSpPr txBox="1"/>
          <p:nvPr/>
        </p:nvSpPr>
        <p:spPr>
          <a:xfrm>
            <a:off x="925287" y="893713"/>
            <a:ext cx="11065913" cy="2548390"/>
          </a:xfrm>
          <a:prstGeom prst="rect">
            <a:avLst/>
          </a:prstGeom>
          <a:noFill/>
        </p:spPr>
        <p:txBody>
          <a:bodyPr wrap="square">
            <a:spAutoFit/>
          </a:bodyPr>
          <a:lstStyle/>
          <a:p>
            <a:pPr marL="357188" algn="just">
              <a:lnSpc>
                <a:spcPct val="114000"/>
              </a:lnSpc>
            </a:pPr>
            <a:r>
              <a:rPr lang="uk-UA" sz="2000" b="1" dirty="0">
                <a:solidFill>
                  <a:srgbClr val="1F497D"/>
                </a:solidFill>
                <a:latin typeface="Cambria" panose="02040503050406030204" pitchFamily="18" charset="0"/>
                <a:ea typeface="Cambria" panose="02040503050406030204" pitchFamily="18" charset="0"/>
              </a:rPr>
              <a:t>Модель університету, який </a:t>
            </a:r>
            <a:r>
              <a:rPr lang="uk-UA" sz="2000" dirty="0">
                <a:latin typeface="Cambria" panose="02040503050406030204" pitchFamily="18" charset="0"/>
                <a:ea typeface="Cambria" panose="02040503050406030204" pitchFamily="18" charset="0"/>
              </a:rPr>
              <a:t>використовує інноваційні методи навчання й тісно взаємодіє з промисловістю, де запроваджуються розробки університетських учених, і </a:t>
            </a:r>
            <a:r>
              <a:rPr lang="uk-UA" sz="2000" b="1" dirty="0">
                <a:solidFill>
                  <a:srgbClr val="1F497D"/>
                </a:solidFill>
                <a:latin typeface="Cambria" panose="02040503050406030204" pitchFamily="18" charset="0"/>
                <a:ea typeface="Cambria" panose="02040503050406030204" pitchFamily="18" charset="0"/>
              </a:rPr>
              <a:t>здатний комерціалізувати результати своєї діяльності та залучити додаткові фінансові ресурси, відома як «підприємницька». </a:t>
            </a:r>
          </a:p>
          <a:p>
            <a:pPr marL="357188" algn="just">
              <a:lnSpc>
                <a:spcPct val="114000"/>
              </a:lnSpc>
            </a:pPr>
            <a:r>
              <a:rPr lang="uk-UA" sz="2000" dirty="0">
                <a:latin typeface="Cambria" panose="02040503050406030204" pitchFamily="18" charset="0"/>
                <a:ea typeface="Cambria" panose="02040503050406030204" pitchFamily="18" charset="0"/>
              </a:rPr>
              <a:t>Прикладом підприємницького університету є </a:t>
            </a:r>
            <a:r>
              <a:rPr lang="uk-UA" sz="2000" b="1" dirty="0">
                <a:latin typeface="Cambria" panose="02040503050406030204" pitchFamily="18" charset="0"/>
                <a:ea typeface="Cambria" panose="02040503050406030204" pitchFamily="18" charset="0"/>
              </a:rPr>
              <a:t>Стенфордський університет, </a:t>
            </a:r>
            <a:r>
              <a:rPr lang="uk-UA" sz="2000" dirty="0">
                <a:latin typeface="Cambria" panose="02040503050406030204" pitchFamily="18" charset="0"/>
                <a:ea typeface="Cambria" panose="02040503050406030204" pitchFamily="18" charset="0"/>
              </a:rPr>
              <a:t>який сьогодні є одним із світових лідерів серед дослідницьких університетів за рівнем академічної підприємницької активності та кількості створених інноваційних підприємств.</a:t>
            </a:r>
          </a:p>
        </p:txBody>
      </p:sp>
    </p:spTree>
    <p:extLst>
      <p:ext uri="{BB962C8B-B14F-4D97-AF65-F5344CB8AC3E}">
        <p14:creationId xmlns:p14="http://schemas.microsoft.com/office/powerpoint/2010/main" val="2352790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05784" y="585260"/>
            <a:ext cx="10463684" cy="707886"/>
          </a:xfrm>
          <a:prstGeom prst="rect">
            <a:avLst/>
          </a:prstGeom>
          <a:noFill/>
          <a:ln>
            <a:noFill/>
          </a:ln>
          <a:scene3d>
            <a:camera prst="orthographicFront"/>
            <a:lightRig rig="threePt" dir="t"/>
          </a:scene3d>
          <a:sp3d>
            <a:bevelT/>
          </a:sp3d>
        </p:spPr>
        <p:txBody>
          <a:bodyPr wrap="square" rtlCol="0">
            <a:spAutoFit/>
          </a:bodyPr>
          <a:lstStyle/>
          <a:p>
            <a:pPr algn="ctr"/>
            <a:r>
              <a:rPr lang="uk-UA" sz="2000" b="1" dirty="0">
                <a:solidFill>
                  <a:srgbClr val="1F497D"/>
                </a:solidFill>
                <a:latin typeface="Cambria" panose="02040503050406030204" pitchFamily="18" charset="0"/>
                <a:ea typeface="Cambria" panose="02040503050406030204" pitchFamily="18" charset="0"/>
              </a:rPr>
              <a:t>Впровадження результатів наукових досліджень та </a:t>
            </a:r>
          </a:p>
          <a:p>
            <a:pPr algn="ctr"/>
            <a:r>
              <a:rPr lang="uk-UA" sz="2000" b="1" dirty="0">
                <a:solidFill>
                  <a:srgbClr val="1F497D"/>
                </a:solidFill>
                <a:latin typeface="Cambria" panose="02040503050406030204" pitchFamily="18" charset="0"/>
                <a:ea typeface="Cambria" panose="02040503050406030204" pitchFamily="18" charset="0"/>
              </a:rPr>
              <a:t>науково-технічних розробок університету</a:t>
            </a:r>
            <a:endParaRPr lang="en-US" sz="2000" b="1" dirty="0">
              <a:solidFill>
                <a:srgbClr val="1F497D"/>
              </a:solidFill>
              <a:latin typeface="Cambria" panose="02040503050406030204" pitchFamily="18" charset="0"/>
              <a:ea typeface="Cambria" panose="02040503050406030204" pitchFamily="18" charset="0"/>
            </a:endParaRPr>
          </a:p>
        </p:txBody>
      </p:sp>
      <p:sp>
        <p:nvSpPr>
          <p:cNvPr id="3" name="TextBox 2"/>
          <p:cNvSpPr txBox="1"/>
          <p:nvPr/>
        </p:nvSpPr>
        <p:spPr>
          <a:xfrm>
            <a:off x="1469807" y="2137893"/>
            <a:ext cx="9909335" cy="4478149"/>
          </a:xfrm>
          <a:prstGeom prst="rect">
            <a:avLst/>
          </a:prstGeom>
          <a:noFill/>
          <a:ln>
            <a:noFill/>
          </a:ln>
        </p:spPr>
        <p:txBody>
          <a:bodyPr wrap="square" rtlCol="0">
            <a:spAutoFit/>
          </a:bodyPr>
          <a:lstStyle/>
          <a:p>
            <a:pPr marL="285750" indent="-285750">
              <a:buFont typeface="Wingdings" panose="05000000000000000000" pitchFamily="2" charset="2"/>
              <a:buChar char="§"/>
            </a:pPr>
            <a:r>
              <a:rPr lang="uk-UA" sz="1900" dirty="0">
                <a:latin typeface="Cambria" panose="02040503050406030204" pitchFamily="18" charset="0"/>
                <a:ea typeface="Cambria" panose="02040503050406030204" pitchFamily="18" charset="0"/>
              </a:rPr>
              <a:t>Наукові публікації</a:t>
            </a:r>
          </a:p>
          <a:p>
            <a:pPr marL="285750" indent="-285750">
              <a:buFont typeface="Wingdings" panose="05000000000000000000" pitchFamily="2" charset="2"/>
              <a:buChar char="§"/>
            </a:pPr>
            <a:r>
              <a:rPr lang="uk-UA" sz="1900" dirty="0" err="1">
                <a:latin typeface="Cambria" panose="02040503050406030204" pitchFamily="18" charset="0"/>
                <a:ea typeface="Cambria" panose="02040503050406030204" pitchFamily="18" charset="0"/>
              </a:rPr>
              <a:t>Проєкти</a:t>
            </a:r>
            <a:r>
              <a:rPr lang="uk-UA" sz="1900" dirty="0">
                <a:latin typeface="Cambria" panose="02040503050406030204" pitchFamily="18" charset="0"/>
                <a:ea typeface="Cambria" panose="02040503050406030204" pitchFamily="18" charset="0"/>
              </a:rPr>
              <a:t> для участі в :</a:t>
            </a:r>
          </a:p>
          <a:p>
            <a:pPr marL="642937" indent="-285750">
              <a:buFont typeface="Wingdings" panose="05000000000000000000" pitchFamily="2" charset="2"/>
              <a:buChar char="ü"/>
            </a:pPr>
            <a:r>
              <a:rPr lang="uk-UA" sz="1900" dirty="0">
                <a:latin typeface="Cambria" panose="02040503050406030204" pitchFamily="18" charset="0"/>
                <a:ea typeface="Cambria" panose="02040503050406030204" pitchFamily="18" charset="0"/>
              </a:rPr>
              <a:t>конкурсах  МОН України</a:t>
            </a:r>
            <a:endParaRPr lang="en-US" sz="1900" dirty="0">
              <a:latin typeface="Cambria" panose="02040503050406030204" pitchFamily="18" charset="0"/>
              <a:ea typeface="Cambria" panose="02040503050406030204" pitchFamily="18" charset="0"/>
            </a:endParaRPr>
          </a:p>
          <a:p>
            <a:pPr marL="630238" indent="-273050">
              <a:buFont typeface="Wingdings" panose="05000000000000000000" pitchFamily="2" charset="2"/>
              <a:buChar char="ü"/>
            </a:pPr>
            <a:r>
              <a:rPr lang="uk-UA" sz="1900" dirty="0">
                <a:latin typeface="Cambria" panose="02040503050406030204" pitchFamily="18" charset="0"/>
                <a:ea typeface="Cambria" panose="02040503050406030204" pitchFamily="18" charset="0"/>
              </a:rPr>
              <a:t>конкурсах Національного фонду досліджень України</a:t>
            </a:r>
          </a:p>
          <a:p>
            <a:pPr marL="630238" indent="-273050">
              <a:buFont typeface="Wingdings" panose="05000000000000000000" pitchFamily="2" charset="2"/>
              <a:buChar char="ü"/>
            </a:pPr>
            <a:r>
              <a:rPr lang="uk-UA" sz="1900" dirty="0">
                <a:latin typeface="Cambria" panose="02040503050406030204" pitchFamily="18" charset="0"/>
                <a:ea typeface="Cambria" panose="02040503050406030204" pitchFamily="18" charset="0"/>
              </a:rPr>
              <a:t>Державних і регіональних цільових програмах</a:t>
            </a:r>
            <a:endParaRPr lang="en-US" sz="1900" dirty="0">
              <a:latin typeface="Cambria" panose="02040503050406030204" pitchFamily="18" charset="0"/>
              <a:ea typeface="Cambria" panose="02040503050406030204" pitchFamily="18" charset="0"/>
            </a:endParaRPr>
          </a:p>
          <a:p>
            <a:pPr marL="285750" indent="-285750">
              <a:buFont typeface="Wingdings" panose="05000000000000000000" pitchFamily="2" charset="2"/>
              <a:buChar char="§"/>
            </a:pPr>
            <a:r>
              <a:rPr lang="uk-UA" sz="1900" dirty="0" err="1">
                <a:latin typeface="Cambria" panose="02040503050406030204" pitchFamily="18" charset="0"/>
                <a:ea typeface="Cambria" panose="02040503050406030204" pitchFamily="18" charset="0"/>
              </a:rPr>
              <a:t>Проєкти</a:t>
            </a:r>
            <a:r>
              <a:rPr lang="uk-UA" sz="1900" dirty="0">
                <a:latin typeface="Cambria" panose="02040503050406030204" pitchFamily="18" charset="0"/>
                <a:ea typeface="Cambria" panose="02040503050406030204" pitchFamily="18" charset="0"/>
              </a:rPr>
              <a:t> для отримання фінансування за рахунок Міжнародних науково-технічних програм і </a:t>
            </a:r>
            <a:r>
              <a:rPr lang="uk-UA" sz="1900" dirty="0" err="1">
                <a:latin typeface="Cambria" panose="02040503050406030204" pitchFamily="18" charset="0"/>
                <a:ea typeface="Cambria" panose="02040503050406030204" pitchFamily="18" charset="0"/>
              </a:rPr>
              <a:t>проєктів</a:t>
            </a:r>
            <a:r>
              <a:rPr lang="uk-UA" sz="1900" dirty="0">
                <a:latin typeface="Cambria" panose="02040503050406030204" pitchFamily="18" charset="0"/>
                <a:ea typeface="Cambria" panose="02040503050406030204" pitchFamily="18" charset="0"/>
              </a:rPr>
              <a:t>, грантів, фондів</a:t>
            </a:r>
          </a:p>
          <a:p>
            <a:pPr marL="285750" indent="-285750">
              <a:buFont typeface="Wingdings" panose="05000000000000000000" pitchFamily="2" charset="2"/>
              <a:buChar char="§"/>
            </a:pPr>
            <a:r>
              <a:rPr lang="uk-UA" sz="1900" dirty="0">
                <a:latin typeface="Cambria" panose="02040503050406030204" pitchFamily="18" charset="0"/>
                <a:ea typeface="Cambria" panose="02040503050406030204" pitchFamily="18" charset="0"/>
              </a:rPr>
              <a:t>Міжнародні контракти </a:t>
            </a:r>
            <a:endParaRPr lang="en-US" sz="1900" dirty="0">
              <a:latin typeface="Cambria" panose="02040503050406030204" pitchFamily="18" charset="0"/>
              <a:ea typeface="Cambria" panose="02040503050406030204" pitchFamily="18" charset="0"/>
            </a:endParaRPr>
          </a:p>
          <a:p>
            <a:pPr marL="285750" indent="-285750">
              <a:buFont typeface="Wingdings" panose="05000000000000000000" pitchFamily="2" charset="2"/>
              <a:buChar char="§"/>
            </a:pPr>
            <a:r>
              <a:rPr lang="uk-UA" sz="1900" dirty="0" err="1">
                <a:latin typeface="Cambria" panose="02040503050406030204" pitchFamily="18" charset="0"/>
                <a:ea typeface="Cambria" panose="02040503050406030204" pitchFamily="18" charset="0"/>
              </a:rPr>
              <a:t>Госпдогорівні</a:t>
            </a:r>
            <a:r>
              <a:rPr lang="uk-UA" sz="1900" dirty="0">
                <a:latin typeface="Cambria" panose="02040503050406030204" pitchFamily="18" charset="0"/>
                <a:ea typeface="Cambria" panose="02040503050406030204" pitchFamily="18" charset="0"/>
              </a:rPr>
              <a:t> роботи</a:t>
            </a:r>
            <a:endParaRPr lang="en-US" sz="1900" dirty="0">
              <a:latin typeface="Cambria" panose="02040503050406030204" pitchFamily="18" charset="0"/>
              <a:ea typeface="Cambria" panose="02040503050406030204" pitchFamily="18" charset="0"/>
            </a:endParaRPr>
          </a:p>
          <a:p>
            <a:pPr marL="285750" indent="-285750">
              <a:buFont typeface="Wingdings" panose="05000000000000000000" pitchFamily="2" charset="2"/>
              <a:buChar char="§"/>
            </a:pPr>
            <a:r>
              <a:rPr lang="uk-UA" sz="1900" dirty="0">
                <a:latin typeface="Cambria" panose="02040503050406030204" pitchFamily="18" charset="0"/>
                <a:ea typeface="Cambria" panose="02040503050406030204" pitchFamily="18" charset="0"/>
              </a:rPr>
              <a:t>Роботи на виконання послуг</a:t>
            </a:r>
          </a:p>
          <a:p>
            <a:pPr marL="285750" indent="-285750" algn="just">
              <a:buFont typeface="Wingdings" panose="05000000000000000000" pitchFamily="2" charset="2"/>
              <a:buChar char="§"/>
            </a:pPr>
            <a:r>
              <a:rPr lang="ru-RU" sz="1900" dirty="0" err="1">
                <a:latin typeface="Cambria" panose="02040503050406030204" pitchFamily="18" charset="0"/>
                <a:ea typeface="Cambria" panose="02040503050406030204" pitchFamily="18" charset="0"/>
              </a:rPr>
              <a:t>Об’єкти</a:t>
            </a:r>
            <a:r>
              <a:rPr lang="ru-RU" sz="1900" dirty="0">
                <a:latin typeface="Cambria" panose="02040503050406030204" pitchFamily="18" charset="0"/>
                <a:ea typeface="Cambria" panose="02040503050406030204" pitchFamily="18" charset="0"/>
              </a:rPr>
              <a:t> права </a:t>
            </a:r>
            <a:r>
              <a:rPr lang="ru-RU" sz="1900" dirty="0" err="1">
                <a:latin typeface="Cambria" panose="02040503050406030204" pitchFamily="18" charset="0"/>
                <a:ea typeface="Cambria" panose="02040503050406030204" pitchFamily="18" charset="0"/>
              </a:rPr>
              <a:t>інтелектуальної</a:t>
            </a:r>
            <a:r>
              <a:rPr lang="ru-RU" sz="1900" dirty="0">
                <a:latin typeface="Cambria" panose="02040503050406030204" pitchFamily="18" charset="0"/>
                <a:ea typeface="Cambria" panose="02040503050406030204" pitchFamily="18" charset="0"/>
              </a:rPr>
              <a:t> </a:t>
            </a:r>
            <a:r>
              <a:rPr lang="ru-RU" sz="1900" dirty="0" err="1">
                <a:latin typeface="Cambria" panose="02040503050406030204" pitchFamily="18" charset="0"/>
                <a:ea typeface="Cambria" panose="02040503050406030204" pitchFamily="18" charset="0"/>
              </a:rPr>
              <a:t>власності</a:t>
            </a:r>
            <a:endParaRPr lang="en-US" sz="1900" dirty="0">
              <a:latin typeface="Cambria" panose="02040503050406030204" pitchFamily="18" charset="0"/>
              <a:ea typeface="Cambria" panose="02040503050406030204" pitchFamily="18" charset="0"/>
            </a:endParaRPr>
          </a:p>
          <a:p>
            <a:pPr marL="285750" indent="-285750">
              <a:buFont typeface="Wingdings" panose="05000000000000000000" pitchFamily="2" charset="2"/>
              <a:buChar char="§"/>
            </a:pPr>
            <a:r>
              <a:rPr lang="uk-UA" sz="1900" dirty="0">
                <a:latin typeface="Cambria" panose="02040503050406030204" pitchFamily="18" charset="0"/>
                <a:ea typeface="Cambria" panose="02040503050406030204" pitchFamily="18" charset="0"/>
              </a:rPr>
              <a:t>Впровадження результатів у виробництво</a:t>
            </a:r>
          </a:p>
          <a:p>
            <a:pPr marL="285750" indent="-285750">
              <a:buFont typeface="Wingdings" panose="05000000000000000000" pitchFamily="2" charset="2"/>
              <a:buChar char="§"/>
            </a:pPr>
            <a:r>
              <a:rPr lang="uk-UA" sz="1900" dirty="0">
                <a:latin typeface="Cambria" panose="02040503050406030204" pitchFamily="18" charset="0"/>
                <a:ea typeface="Cambria" panose="02040503050406030204" pitchFamily="18" charset="0"/>
              </a:rPr>
              <a:t>Договори про науково-технічне співробітництво</a:t>
            </a:r>
          </a:p>
          <a:p>
            <a:pPr marL="285750" indent="-285750">
              <a:buFont typeface="Wingdings" panose="05000000000000000000" pitchFamily="2" charset="2"/>
              <a:buChar char="§"/>
            </a:pPr>
            <a:r>
              <a:rPr lang="uk-UA" sz="1900" dirty="0">
                <a:latin typeface="Cambria" panose="02040503050406030204" pitchFamily="18" charset="0"/>
                <a:ea typeface="Cambria" panose="02040503050406030204" pitchFamily="18" charset="0"/>
              </a:rPr>
              <a:t>Навчальний процес</a:t>
            </a:r>
            <a:endParaRPr lang="en-US" sz="1900" dirty="0">
              <a:latin typeface="Cambria" panose="02040503050406030204" pitchFamily="18" charset="0"/>
              <a:ea typeface="Cambria" panose="02040503050406030204" pitchFamily="18" charset="0"/>
            </a:endParaRPr>
          </a:p>
          <a:p>
            <a:pPr marL="285750" indent="-285750">
              <a:buFont typeface="Wingdings" panose="05000000000000000000" pitchFamily="2" charset="2"/>
              <a:buChar char="§"/>
            </a:pPr>
            <a:r>
              <a:rPr lang="uk-UA" sz="1900" dirty="0">
                <a:latin typeface="Cambria" panose="02040503050406030204" pitchFamily="18" charset="0"/>
                <a:ea typeface="Cambria" panose="02040503050406030204" pitchFamily="18" charset="0"/>
              </a:rPr>
              <a:t>Дисертаційні дослідження</a:t>
            </a:r>
            <a:endParaRPr lang="en-US" sz="1900" dirty="0">
              <a:latin typeface="Cambria" panose="02040503050406030204" pitchFamily="18" charset="0"/>
              <a:ea typeface="Cambria" panose="02040503050406030204" pitchFamily="18" charset="0"/>
            </a:endParaRPr>
          </a:p>
        </p:txBody>
      </p:sp>
      <p:pic>
        <p:nvPicPr>
          <p:cNvPr id="7" name="Рисунок 6">
            <a:extLst>
              <a:ext uri="{FF2B5EF4-FFF2-40B4-BE49-F238E27FC236}">
                <a16:creationId xmlns:a16="http://schemas.microsoft.com/office/drawing/2014/main" id="{4AAA7701-7271-4C98-A14A-AB2598D1FC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3915" y="0"/>
            <a:ext cx="631372" cy="6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3"/>
          <p:cNvSpPr/>
          <p:nvPr/>
        </p:nvSpPr>
        <p:spPr>
          <a:xfrm>
            <a:off x="4329405" y="123595"/>
            <a:ext cx="3732432" cy="461665"/>
          </a:xfrm>
          <a:prstGeom prst="rect">
            <a:avLst/>
          </a:prstGeom>
        </p:spPr>
        <p:txBody>
          <a:bodyPr wrap="none">
            <a:spAutoFit/>
          </a:bodyPr>
          <a:lstStyle/>
          <a:p>
            <a:pPr algn="ctr"/>
            <a:r>
              <a:rPr lang="uk-UA" sz="2400" b="1" i="1" dirty="0">
                <a:solidFill>
                  <a:schemeClr val="accent2">
                    <a:lumMod val="75000"/>
                  </a:schemeClr>
                </a:solidFill>
                <a:latin typeface="Cambria" panose="02040503050406030204" pitchFamily="18" charset="0"/>
                <a:ea typeface="Cambria" panose="02040503050406030204" pitchFamily="18" charset="0"/>
              </a:rPr>
              <a:t>Комерціалізація в науці</a:t>
            </a:r>
          </a:p>
        </p:txBody>
      </p:sp>
      <p:sp>
        <p:nvSpPr>
          <p:cNvPr id="5" name="TextBox 4"/>
          <p:cNvSpPr txBox="1"/>
          <p:nvPr/>
        </p:nvSpPr>
        <p:spPr>
          <a:xfrm>
            <a:off x="1469807" y="1441983"/>
            <a:ext cx="10099661" cy="677108"/>
          </a:xfrm>
          <a:prstGeom prst="rect">
            <a:avLst/>
          </a:prstGeom>
          <a:noFill/>
        </p:spPr>
        <p:txBody>
          <a:bodyPr wrap="square" rtlCol="0">
            <a:spAutoFit/>
          </a:bodyPr>
          <a:lstStyle/>
          <a:p>
            <a:r>
              <a:rPr lang="uk-UA" sz="1900" b="1" dirty="0">
                <a:solidFill>
                  <a:schemeClr val="accent2">
                    <a:lumMod val="75000"/>
                  </a:schemeClr>
                </a:solidFill>
                <a:latin typeface="Cambria" panose="02040503050406030204" pitchFamily="18" charset="0"/>
                <a:ea typeface="Cambria" panose="02040503050406030204" pitchFamily="18" charset="0"/>
              </a:rPr>
              <a:t>За результатами наукової діяльності </a:t>
            </a:r>
            <a:r>
              <a:rPr lang="uk-UA" sz="1900" b="1" dirty="0" err="1">
                <a:solidFill>
                  <a:schemeClr val="accent2">
                    <a:lumMod val="75000"/>
                  </a:schemeClr>
                </a:solidFill>
                <a:latin typeface="Cambria" panose="02040503050406030204" pitchFamily="18" charset="0"/>
                <a:ea typeface="Cambria" panose="02040503050406030204" pitchFamily="18" charset="0"/>
              </a:rPr>
              <a:t>Каразінський</a:t>
            </a:r>
            <a:r>
              <a:rPr lang="uk-UA" sz="1900" b="1" dirty="0">
                <a:solidFill>
                  <a:schemeClr val="accent2">
                    <a:lumMod val="75000"/>
                  </a:schemeClr>
                </a:solidFill>
                <a:latin typeface="Cambria" panose="02040503050406030204" pitchFamily="18" charset="0"/>
                <a:ea typeface="Cambria" panose="02040503050406030204" pitchFamily="18" charset="0"/>
              </a:rPr>
              <a:t> університет займає провідні позиції серед закладів вищої освіти України.</a:t>
            </a:r>
            <a:endParaRPr lang="en-US" sz="1900" b="1" dirty="0">
              <a:solidFill>
                <a:schemeClr val="accent2">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458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a:extLst>
              <a:ext uri="{FF2B5EF4-FFF2-40B4-BE49-F238E27FC236}">
                <a16:creationId xmlns:a16="http://schemas.microsoft.com/office/drawing/2014/main" id="{37C3F526-9BB6-4B9D-8E82-D61C6A507DCD}"/>
              </a:ext>
            </a:extLst>
          </p:cNvPr>
          <p:cNvGraphicFramePr>
            <a:graphicFrameLocks noGrp="1"/>
          </p:cNvGraphicFramePr>
          <p:nvPr>
            <p:extLst>
              <p:ext uri="{D42A27DB-BD31-4B8C-83A1-F6EECF244321}">
                <p14:modId xmlns:p14="http://schemas.microsoft.com/office/powerpoint/2010/main" val="4218593644"/>
              </p:ext>
            </p:extLst>
          </p:nvPr>
        </p:nvGraphicFramePr>
        <p:xfrm>
          <a:off x="1473692" y="1560495"/>
          <a:ext cx="10010667" cy="1264560"/>
        </p:xfrm>
        <a:graphic>
          <a:graphicData uri="http://schemas.openxmlformats.org/drawingml/2006/table">
            <a:tbl>
              <a:tblPr firstRow="1" firstCol="1" bandRow="1">
                <a:tableStyleId>{C083E6E3-FA7D-4D7B-A595-EF9225AFEA82}</a:tableStyleId>
              </a:tblPr>
              <a:tblGrid>
                <a:gridCol w="980851">
                  <a:extLst>
                    <a:ext uri="{9D8B030D-6E8A-4147-A177-3AD203B41FA5}">
                      <a16:colId xmlns:a16="http://schemas.microsoft.com/office/drawing/2014/main" val="604987346"/>
                    </a:ext>
                  </a:extLst>
                </a:gridCol>
                <a:gridCol w="4683518">
                  <a:extLst>
                    <a:ext uri="{9D8B030D-6E8A-4147-A177-3AD203B41FA5}">
                      <a16:colId xmlns:a16="http://schemas.microsoft.com/office/drawing/2014/main" val="743336463"/>
                    </a:ext>
                  </a:extLst>
                </a:gridCol>
                <a:gridCol w="4346298">
                  <a:extLst>
                    <a:ext uri="{9D8B030D-6E8A-4147-A177-3AD203B41FA5}">
                      <a16:colId xmlns:a16="http://schemas.microsoft.com/office/drawing/2014/main" val="1702910921"/>
                    </a:ext>
                  </a:extLst>
                </a:gridCol>
              </a:tblGrid>
              <a:tr h="356904">
                <a:tc>
                  <a:txBody>
                    <a:bodyPr/>
                    <a:lstStyle/>
                    <a:p>
                      <a:pPr algn="l">
                        <a:lnSpc>
                          <a:spcPct val="115000"/>
                        </a:lnSpc>
                        <a:spcAft>
                          <a:spcPts val="1000"/>
                        </a:spcAft>
                      </a:pPr>
                      <a:r>
                        <a:rPr lang="uk-UA" sz="1600" dirty="0">
                          <a:effectLst/>
                          <a:latin typeface="Cambria" panose="02040503050406030204" pitchFamily="18" charset="0"/>
                          <a:ea typeface="Cambria" panose="02040503050406030204" pitchFamily="18" charset="0"/>
                        </a:rPr>
                        <a:t>Рік</a:t>
                      </a:r>
                      <a:endParaRPr lang="ru-RU"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uk-UA" sz="1600" dirty="0">
                          <a:effectLst/>
                          <a:latin typeface="Cambria" panose="02040503050406030204" pitchFamily="18" charset="0"/>
                          <a:ea typeface="Cambria" panose="02040503050406030204" pitchFamily="18" charset="0"/>
                        </a:rPr>
                        <a:t>Кількість НДР та </a:t>
                      </a:r>
                      <a:r>
                        <a:rPr lang="uk-UA" sz="1600" baseline="0" dirty="0">
                          <a:effectLst/>
                          <a:latin typeface="Cambria" panose="02040503050406030204" pitchFamily="18" charset="0"/>
                          <a:ea typeface="Cambria" panose="02040503050406030204" pitchFamily="18" charset="0"/>
                        </a:rPr>
                        <a:t> наукових об’єктів</a:t>
                      </a:r>
                      <a:endParaRPr lang="ru-RU"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uk-UA" sz="1600" dirty="0">
                          <a:effectLst/>
                          <a:latin typeface="Cambria" panose="02040503050406030204" pitchFamily="18" charset="0"/>
                          <a:ea typeface="Cambria" panose="02040503050406030204" pitchFamily="18" charset="0"/>
                        </a:rPr>
                        <a:t>Загальний обсяг фінансування, </a:t>
                      </a:r>
                      <a:r>
                        <a:rPr lang="uk-UA" sz="1600" dirty="0" err="1">
                          <a:effectLst/>
                          <a:latin typeface="Cambria" panose="02040503050406030204" pitchFamily="18" charset="0"/>
                          <a:ea typeface="Cambria" panose="02040503050406030204" pitchFamily="18" charset="0"/>
                        </a:rPr>
                        <a:t>тис.грн</a:t>
                      </a:r>
                      <a:r>
                        <a:rPr lang="uk-UA" sz="1600" dirty="0">
                          <a:effectLst/>
                          <a:latin typeface="Cambria" panose="02040503050406030204" pitchFamily="18" charset="0"/>
                          <a:ea typeface="Cambria" panose="02040503050406030204" pitchFamily="18" charset="0"/>
                        </a:rPr>
                        <a:t>.</a:t>
                      </a:r>
                      <a:endParaRPr lang="ru-RU"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68181674"/>
                  </a:ext>
                </a:extLst>
              </a:tr>
              <a:tr h="302552">
                <a:tc>
                  <a:txBody>
                    <a:bodyPr/>
                    <a:lstStyle/>
                    <a:p>
                      <a:pPr>
                        <a:lnSpc>
                          <a:spcPct val="115000"/>
                        </a:lnSpc>
                        <a:spcAft>
                          <a:spcPts val="1000"/>
                        </a:spcAft>
                      </a:pPr>
                      <a:r>
                        <a:rPr lang="uk-UA" sz="1600" dirty="0">
                          <a:effectLst/>
                          <a:latin typeface="Cambria" panose="02040503050406030204" pitchFamily="18" charset="0"/>
                          <a:ea typeface="Cambria" panose="02040503050406030204" pitchFamily="18" charset="0"/>
                        </a:rPr>
                        <a:t>2016</a:t>
                      </a:r>
                      <a:endParaRPr lang="ru-RU"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uk-UA" sz="1600" b="1" dirty="0">
                          <a:effectLst/>
                          <a:latin typeface="Cambria" panose="02040503050406030204" pitchFamily="18" charset="0"/>
                          <a:ea typeface="Cambria" panose="02040503050406030204" pitchFamily="18" charset="0"/>
                        </a:rPr>
                        <a:t>90 </a:t>
                      </a:r>
                      <a:r>
                        <a:rPr lang="uk-UA" sz="1600" dirty="0">
                          <a:effectLst/>
                          <a:latin typeface="Cambria" panose="02040503050406030204" pitchFamily="18" charset="0"/>
                          <a:ea typeface="Cambria" panose="02040503050406030204" pitchFamily="18" charset="0"/>
                        </a:rPr>
                        <a:t>(18 - прикладні, 3 - розробки)</a:t>
                      </a:r>
                      <a:endParaRPr lang="ru-RU"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tc>
                <a:tc>
                  <a:txBody>
                    <a:bodyPr/>
                    <a:lstStyle/>
                    <a:p>
                      <a:pPr algn="ctr">
                        <a:lnSpc>
                          <a:spcPct val="115000"/>
                        </a:lnSpc>
                        <a:spcAft>
                          <a:spcPts val="1000"/>
                        </a:spcAft>
                      </a:pPr>
                      <a:r>
                        <a:rPr lang="ru-RU" sz="1600" b="0" dirty="0">
                          <a:effectLst/>
                          <a:latin typeface="Cambria" panose="02040503050406030204" pitchFamily="18" charset="0"/>
                          <a:ea typeface="Cambria" panose="02040503050406030204" pitchFamily="18" charset="0"/>
                          <a:cs typeface="Times New Roman" panose="02020603050405020304" pitchFamily="18" charset="0"/>
                        </a:rPr>
                        <a:t>33 328,20</a:t>
                      </a:r>
                    </a:p>
                  </a:txBody>
                  <a:tcPr marL="68580" marR="68580" marT="0" marB="0"/>
                </a:tc>
                <a:extLst>
                  <a:ext uri="{0D108BD9-81ED-4DB2-BD59-A6C34878D82A}">
                    <a16:rowId xmlns:a16="http://schemas.microsoft.com/office/drawing/2014/main" val="1582475792"/>
                  </a:ext>
                </a:extLst>
              </a:tr>
              <a:tr h="302552">
                <a:tc>
                  <a:txBody>
                    <a:bodyPr/>
                    <a:lstStyle/>
                    <a:p>
                      <a:pPr>
                        <a:lnSpc>
                          <a:spcPct val="115000"/>
                        </a:lnSpc>
                        <a:spcAft>
                          <a:spcPts val="1000"/>
                        </a:spcAft>
                      </a:pPr>
                      <a:r>
                        <a:rPr lang="uk-UA" sz="1600">
                          <a:effectLst/>
                          <a:latin typeface="Cambria" panose="02040503050406030204" pitchFamily="18" charset="0"/>
                          <a:ea typeface="Cambria" panose="02040503050406030204" pitchFamily="18" charset="0"/>
                        </a:rPr>
                        <a:t>2020</a:t>
                      </a:r>
                      <a:endParaRPr lang="ru-RU"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uk-UA" sz="1600" b="1" dirty="0">
                          <a:effectLst/>
                          <a:latin typeface="Cambria" panose="02040503050406030204" pitchFamily="18" charset="0"/>
                          <a:ea typeface="Cambria" panose="02040503050406030204" pitchFamily="18" charset="0"/>
                        </a:rPr>
                        <a:t>79</a:t>
                      </a:r>
                      <a:r>
                        <a:rPr lang="uk-UA" sz="1600" dirty="0">
                          <a:effectLst/>
                          <a:latin typeface="Cambria" panose="02040503050406030204" pitchFamily="18" charset="0"/>
                          <a:ea typeface="Cambria" panose="02040503050406030204" pitchFamily="18" charset="0"/>
                        </a:rPr>
                        <a:t> (27- прикладні)</a:t>
                      </a:r>
                      <a:endParaRPr lang="ru-RU"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uk-UA" sz="1600" b="0" dirty="0">
                          <a:effectLst/>
                          <a:latin typeface="Cambria" panose="02040503050406030204" pitchFamily="18" charset="0"/>
                          <a:ea typeface="Cambria" panose="02040503050406030204" pitchFamily="18" charset="0"/>
                        </a:rPr>
                        <a:t>74 129,84</a:t>
                      </a:r>
                      <a:endParaRPr lang="ru-RU" sz="1600" b="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48627457"/>
                  </a:ext>
                </a:extLst>
              </a:tr>
              <a:tr h="302552">
                <a:tc>
                  <a:txBody>
                    <a:bodyPr/>
                    <a:lstStyle/>
                    <a:p>
                      <a:pPr>
                        <a:lnSpc>
                          <a:spcPct val="115000"/>
                        </a:lnSpc>
                        <a:spcAft>
                          <a:spcPts val="1000"/>
                        </a:spcAft>
                      </a:pPr>
                      <a:r>
                        <a:rPr lang="uk-UA" sz="1600" dirty="0">
                          <a:effectLst/>
                          <a:latin typeface="Cambria" panose="02040503050406030204" pitchFamily="18" charset="0"/>
                          <a:ea typeface="Cambria" panose="02040503050406030204" pitchFamily="18" charset="0"/>
                        </a:rPr>
                        <a:t>2021</a:t>
                      </a:r>
                      <a:endParaRPr lang="ru-RU"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uk-UA" sz="1600" b="1" dirty="0">
                          <a:effectLst/>
                          <a:latin typeface="Cambria" panose="02040503050406030204" pitchFamily="18" charset="0"/>
                          <a:ea typeface="Cambria" panose="02040503050406030204" pitchFamily="18" charset="0"/>
                        </a:rPr>
                        <a:t>64 </a:t>
                      </a:r>
                      <a:r>
                        <a:rPr lang="uk-UA" sz="1600" dirty="0">
                          <a:effectLst/>
                          <a:latin typeface="Cambria" panose="02040503050406030204" pitchFamily="18" charset="0"/>
                          <a:ea typeface="Cambria" panose="02040503050406030204" pitchFamily="18" charset="0"/>
                        </a:rPr>
                        <a:t>(20 - прикладні)</a:t>
                      </a:r>
                      <a:endParaRPr lang="ru-RU"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600" b="0" i="0" u="none" strike="noStrike" kern="1200" baseline="0" dirty="0">
                          <a:solidFill>
                            <a:schemeClr val="tx1"/>
                          </a:solidFill>
                          <a:latin typeface="Cambria" panose="02040503050406030204" pitchFamily="18" charset="0"/>
                          <a:ea typeface="Cambria" panose="02040503050406030204" pitchFamily="18" charset="0"/>
                          <a:cs typeface="+mn-cs"/>
                        </a:rPr>
                        <a:t>72 559,34</a:t>
                      </a:r>
                      <a:r>
                        <a:rPr lang="uk-UA" sz="1600" b="0" i="0" u="none" strike="noStrike" kern="1200" baseline="0" dirty="0">
                          <a:solidFill>
                            <a:schemeClr val="tx1"/>
                          </a:solidFill>
                          <a:latin typeface="Cambria" panose="02040503050406030204" pitchFamily="18" charset="0"/>
                          <a:ea typeface="Cambria" panose="02040503050406030204" pitchFamily="18" charset="0"/>
                          <a:cs typeface="+mn-cs"/>
                        </a:rPr>
                        <a:t>*</a:t>
                      </a:r>
                      <a:endParaRPr lang="ru-RU" sz="1600" b="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72615549"/>
                  </a:ext>
                </a:extLst>
              </a:tr>
            </a:tbl>
          </a:graphicData>
        </a:graphic>
      </p:graphicFrame>
      <p:sp>
        <p:nvSpPr>
          <p:cNvPr id="3" name="Rectangle 1">
            <a:extLst>
              <a:ext uri="{FF2B5EF4-FFF2-40B4-BE49-F238E27FC236}">
                <a16:creationId xmlns:a16="http://schemas.microsoft.com/office/drawing/2014/main" id="{7527F07D-7B5A-4D8C-8174-12FCCE491E3D}"/>
              </a:ext>
            </a:extLst>
          </p:cNvPr>
          <p:cNvSpPr>
            <a:spLocks noChangeArrowheads="1"/>
          </p:cNvSpPr>
          <p:nvPr/>
        </p:nvSpPr>
        <p:spPr bwMode="auto">
          <a:xfrm>
            <a:off x="1830733" y="332792"/>
            <a:ext cx="9296584" cy="661720"/>
          </a:xfrm>
          <a:prstGeom prst="rect">
            <a:avLst/>
          </a:prstGeom>
          <a:noFill/>
          <a:ln>
            <a:noFill/>
          </a:ln>
          <a:effectLst/>
        </p:spPr>
        <p:txBody>
          <a:bodyPr vert="horz" wrap="none" lIns="91440" tIns="45720" rIns="9144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uk-UA" altLang="ru-RU" sz="2000" b="1" i="0" u="none" strike="noStrike" cap="none" normalizeH="0" baseline="0" dirty="0">
                <a:ln>
                  <a:noFill/>
                </a:ln>
                <a:solidFill>
                  <a:srgbClr val="1F497D"/>
                </a:solidFill>
                <a:latin typeface="Cambria" panose="02040503050406030204" pitchFamily="18" charset="0"/>
                <a:ea typeface="Cambria" panose="02040503050406030204" pitchFamily="18" charset="0"/>
                <a:cs typeface="Arial" panose="020B0604020202020204" pitchFamily="34" charset="0"/>
              </a:rPr>
              <a:t>Кількість наукових досліджень та розробок, обсяг фінансування робіт </a:t>
            </a:r>
          </a:p>
          <a:p>
            <a:pPr marL="0" marR="0" lvl="0" indent="0" algn="ctr" defTabSz="914400" rtl="0" eaLnBrk="0" fontAlgn="base" latinLnBrk="0" hangingPunct="0">
              <a:lnSpc>
                <a:spcPct val="100000"/>
              </a:lnSpc>
              <a:spcBef>
                <a:spcPct val="0"/>
              </a:spcBef>
              <a:spcAft>
                <a:spcPct val="0"/>
              </a:spcAft>
              <a:buClrTx/>
              <a:buSzTx/>
              <a:tabLst/>
            </a:pPr>
            <a:r>
              <a:rPr kumimoji="0" lang="uk-UA" altLang="ru-RU" sz="2000" b="1" i="0" u="none" strike="noStrike" cap="none" normalizeH="0" baseline="0" dirty="0">
                <a:ln>
                  <a:noFill/>
                </a:ln>
                <a:solidFill>
                  <a:srgbClr val="1F497D"/>
                </a:solidFill>
                <a:latin typeface="Cambria" panose="02040503050406030204" pitchFamily="18" charset="0"/>
                <a:ea typeface="Cambria" panose="02040503050406030204" pitchFamily="18" charset="0"/>
                <a:cs typeface="Arial" panose="020B0604020202020204" pitchFamily="34" charset="0"/>
              </a:rPr>
              <a:t>із </a:t>
            </a:r>
            <a:r>
              <a:rPr kumimoji="0" lang="uk-UA" altLang="ru-RU" sz="2000" b="1" i="0" u="sng" strike="noStrike" cap="none" normalizeH="0" baseline="0" dirty="0">
                <a:ln>
                  <a:noFill/>
                </a:ln>
                <a:solidFill>
                  <a:srgbClr val="1F497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загального фонду державного бюджету</a:t>
            </a:r>
            <a:endParaRPr kumimoji="0" lang="uk-UA" altLang="ru-RU" sz="2000" b="0" i="0" u="sng" strike="noStrike" cap="none" normalizeH="0" baseline="0" dirty="0">
              <a:ln>
                <a:noFill/>
              </a:ln>
              <a:solidFill>
                <a:srgbClr val="1F497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endParaRPr>
          </a:p>
        </p:txBody>
      </p:sp>
      <p:graphicFrame>
        <p:nvGraphicFramePr>
          <p:cNvPr id="6" name="Таблица 6">
            <a:extLst>
              <a:ext uri="{FF2B5EF4-FFF2-40B4-BE49-F238E27FC236}">
                <a16:creationId xmlns:a16="http://schemas.microsoft.com/office/drawing/2014/main" id="{FFF1619C-C532-45A7-8733-2CD1909DC65C}"/>
              </a:ext>
            </a:extLst>
          </p:cNvPr>
          <p:cNvGraphicFramePr>
            <a:graphicFrameLocks noGrp="1"/>
          </p:cNvGraphicFramePr>
          <p:nvPr>
            <p:extLst>
              <p:ext uri="{D42A27DB-BD31-4B8C-83A1-F6EECF244321}">
                <p14:modId xmlns:p14="http://schemas.microsoft.com/office/powerpoint/2010/main" val="2269678080"/>
              </p:ext>
            </p:extLst>
          </p:nvPr>
        </p:nvGraphicFramePr>
        <p:xfrm>
          <a:off x="1549889" y="4424447"/>
          <a:ext cx="10010667" cy="1691640"/>
        </p:xfrm>
        <a:graphic>
          <a:graphicData uri="http://schemas.openxmlformats.org/drawingml/2006/table">
            <a:tbl>
              <a:tblPr firstRow="1" bandRow="1">
                <a:tableStyleId>{C083E6E3-FA7D-4D7B-A595-EF9225AFEA82}</a:tableStyleId>
              </a:tblPr>
              <a:tblGrid>
                <a:gridCol w="6444341">
                  <a:extLst>
                    <a:ext uri="{9D8B030D-6E8A-4147-A177-3AD203B41FA5}">
                      <a16:colId xmlns:a16="http://schemas.microsoft.com/office/drawing/2014/main" val="4284109029"/>
                    </a:ext>
                  </a:extLst>
                </a:gridCol>
                <a:gridCol w="3566326">
                  <a:extLst>
                    <a:ext uri="{9D8B030D-6E8A-4147-A177-3AD203B41FA5}">
                      <a16:colId xmlns:a16="http://schemas.microsoft.com/office/drawing/2014/main" val="362269685"/>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1600" b="1" dirty="0">
                          <a:solidFill>
                            <a:schemeClr val="tx1"/>
                          </a:solidFill>
                          <a:latin typeface="Cambria" panose="02040503050406030204" pitchFamily="18" charset="0"/>
                          <a:ea typeface="Cambria" panose="02040503050406030204" pitchFamily="18" charset="0"/>
                        </a:rPr>
                        <a:t>Напрям наукових досліджень і розробок, </a:t>
                      </a:r>
                      <a:r>
                        <a:rPr lang="uk-UA" sz="1600" b="1" kern="1200" dirty="0">
                          <a:solidFill>
                            <a:schemeClr val="tx1"/>
                          </a:solidFill>
                          <a:effectLst/>
                          <a:latin typeface="Cambria" panose="02040503050406030204" pitchFamily="18" charset="0"/>
                          <a:ea typeface="Cambria" panose="02040503050406030204" pitchFamily="18" charset="0"/>
                          <a:cs typeface="+mn-cs"/>
                        </a:rPr>
                        <a:t>які увійшли до кваліфікаційних груп А та Б за результатами атестації</a:t>
                      </a:r>
                      <a:endParaRPr lang="ru-RU" sz="1600" dirty="0">
                        <a:solidFill>
                          <a:schemeClr val="tx1"/>
                        </a:solidFill>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600" dirty="0">
                          <a:effectLst/>
                          <a:latin typeface="Cambria" panose="02040503050406030204" pitchFamily="18" charset="0"/>
                          <a:ea typeface="Cambria" panose="02040503050406030204" pitchFamily="18" charset="0"/>
                        </a:rPr>
                        <a:t>Обсяг фінансування, </a:t>
                      </a:r>
                      <a:r>
                        <a:rPr lang="uk-UA" sz="1600" dirty="0" err="1">
                          <a:effectLst/>
                          <a:latin typeface="Cambria" panose="02040503050406030204" pitchFamily="18" charset="0"/>
                          <a:ea typeface="Cambria" panose="02040503050406030204" pitchFamily="18" charset="0"/>
                        </a:rPr>
                        <a:t>тис.грн</a:t>
                      </a:r>
                      <a:r>
                        <a:rPr lang="uk-UA" sz="1600" dirty="0">
                          <a:effectLst/>
                          <a:latin typeface="Cambria" panose="02040503050406030204" pitchFamily="18" charset="0"/>
                          <a:ea typeface="Cambria" panose="02040503050406030204" pitchFamily="18" charset="0"/>
                        </a:rPr>
                        <a:t>.</a:t>
                      </a:r>
                    </a:p>
                    <a:p>
                      <a:pPr marL="0" marR="0" indent="0" algn="ctr" defTabSz="914400" rtl="0" eaLnBrk="1" fontAlgn="auto" latinLnBrk="0" hangingPunct="1">
                        <a:lnSpc>
                          <a:spcPct val="100000"/>
                        </a:lnSpc>
                        <a:spcBef>
                          <a:spcPts val="0"/>
                        </a:spcBef>
                        <a:spcAft>
                          <a:spcPts val="0"/>
                        </a:spcAft>
                        <a:buClrTx/>
                        <a:buSzTx/>
                        <a:buFontTx/>
                        <a:buNone/>
                        <a:tabLst/>
                        <a:defRPr/>
                      </a:pPr>
                      <a:r>
                        <a:rPr lang="uk-UA" sz="1600" b="1" i="0" u="sng" kern="1200" dirty="0">
                          <a:solidFill>
                            <a:schemeClr val="accent2">
                              <a:lumMod val="75000"/>
                            </a:schemeClr>
                          </a:solidFill>
                          <a:effectLst/>
                          <a:latin typeface="Cambria" panose="02040503050406030204" pitchFamily="18" charset="0"/>
                          <a:ea typeface="Cambria" panose="02040503050406030204" pitchFamily="18" charset="0"/>
                          <a:cs typeface="+mn-cs"/>
                        </a:rPr>
                        <a:t>(б</a:t>
                      </a:r>
                      <a:r>
                        <a:rPr lang="uk-UA" sz="1600" b="1" i="0" u="sng" dirty="0">
                          <a:solidFill>
                            <a:schemeClr val="accent2">
                              <a:lumMod val="75000"/>
                            </a:schemeClr>
                          </a:solidFill>
                          <a:latin typeface="Cambria" panose="02040503050406030204" pitchFamily="18" charset="0"/>
                          <a:ea typeface="Cambria" panose="02040503050406030204" pitchFamily="18" charset="0"/>
                        </a:rPr>
                        <a:t>азове фінансування)</a:t>
                      </a:r>
                      <a:endParaRPr lang="ru-RU" sz="1600" b="1" i="0" u="sng"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endParaRPr>
                    </a:p>
                  </a:txBody>
                  <a:tcPr/>
                </a:tc>
                <a:extLst>
                  <a:ext uri="{0D108BD9-81ED-4DB2-BD59-A6C34878D82A}">
                    <a16:rowId xmlns:a16="http://schemas.microsoft.com/office/drawing/2014/main" val="2319001782"/>
                  </a:ext>
                </a:extLst>
              </a:tr>
              <a:tr h="370840">
                <a:tc>
                  <a:txBody>
                    <a:bodyPr/>
                    <a:lstStyle/>
                    <a:p>
                      <a:r>
                        <a:rPr lang="uk-UA" sz="1600" dirty="0">
                          <a:effectLst/>
                          <a:latin typeface="Cambria" panose="02040503050406030204" pitchFamily="18" charset="0"/>
                          <a:ea typeface="Cambria" panose="02040503050406030204" pitchFamily="18" charset="0"/>
                        </a:rPr>
                        <a:t>Математичні науки та природничі науки (група А) </a:t>
                      </a:r>
                      <a:endParaRPr lang="ru-RU" sz="1600" dirty="0">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r>
                        <a:rPr lang="uk-UA" sz="1600" b="1" dirty="0">
                          <a:effectLst/>
                          <a:latin typeface="Cambria" panose="02040503050406030204" pitchFamily="18" charset="0"/>
                          <a:ea typeface="Cambria" panose="02040503050406030204" pitchFamily="18" charset="0"/>
                        </a:rPr>
                        <a:t>10 237,70 </a:t>
                      </a:r>
                      <a:endParaRPr lang="ru-RU" sz="1600" b="1" dirty="0">
                        <a:latin typeface="Cambria" panose="02040503050406030204" pitchFamily="18" charset="0"/>
                        <a:ea typeface="Cambria" panose="02040503050406030204" pitchFamily="18" charset="0"/>
                        <a:cs typeface="Arial" panose="020B0604020202020204" pitchFamily="34" charset="0"/>
                      </a:endParaRPr>
                    </a:p>
                  </a:txBody>
                  <a:tcPr/>
                </a:tc>
                <a:extLst>
                  <a:ext uri="{0D108BD9-81ED-4DB2-BD59-A6C34878D82A}">
                    <a16:rowId xmlns:a16="http://schemas.microsoft.com/office/drawing/2014/main" val="2622909216"/>
                  </a:ext>
                </a:extLst>
              </a:tr>
              <a:tr h="370840">
                <a:tc>
                  <a:txBody>
                    <a:bodyPr/>
                    <a:lstStyle/>
                    <a:p>
                      <a:r>
                        <a:rPr lang="uk-UA" sz="1600" dirty="0">
                          <a:effectLst/>
                          <a:latin typeface="Cambria" panose="02040503050406030204" pitchFamily="18" charset="0"/>
                          <a:ea typeface="Cambria" panose="02040503050406030204" pitchFamily="18" charset="0"/>
                        </a:rPr>
                        <a:t>Біологія та охорона здоров’я (група Б)</a:t>
                      </a:r>
                      <a:endParaRPr lang="ru-RU" sz="1600" dirty="0">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r>
                        <a:rPr lang="uk-UA" sz="1600" b="1" dirty="0">
                          <a:effectLst/>
                          <a:latin typeface="Cambria" panose="02040503050406030204" pitchFamily="18" charset="0"/>
                          <a:ea typeface="Cambria" panose="02040503050406030204" pitchFamily="18" charset="0"/>
                        </a:rPr>
                        <a:t>     280,70 </a:t>
                      </a:r>
                      <a:endParaRPr lang="ru-RU" sz="1600" b="1" dirty="0">
                        <a:latin typeface="Cambria" panose="02040503050406030204" pitchFamily="18" charset="0"/>
                        <a:ea typeface="Cambria" panose="02040503050406030204" pitchFamily="18" charset="0"/>
                        <a:cs typeface="Arial" panose="020B0604020202020204" pitchFamily="34" charset="0"/>
                      </a:endParaRPr>
                    </a:p>
                  </a:txBody>
                  <a:tcPr/>
                </a:tc>
                <a:extLst>
                  <a:ext uri="{0D108BD9-81ED-4DB2-BD59-A6C34878D82A}">
                    <a16:rowId xmlns:a16="http://schemas.microsoft.com/office/drawing/2014/main" val="3647562920"/>
                  </a:ext>
                </a:extLst>
              </a:tr>
              <a:tr h="370840">
                <a:tc>
                  <a:txBody>
                    <a:bodyPr/>
                    <a:lstStyle/>
                    <a:p>
                      <a:r>
                        <a:rPr lang="uk-UA" sz="1600" dirty="0">
                          <a:effectLst/>
                          <a:latin typeface="Cambria" panose="02040503050406030204" pitchFamily="18" charset="0"/>
                          <a:ea typeface="Cambria" panose="02040503050406030204" pitchFamily="18" charset="0"/>
                        </a:rPr>
                        <a:t>Технічні науки (група Б)</a:t>
                      </a:r>
                      <a:endParaRPr lang="ru-RU" sz="1600" dirty="0">
                        <a:latin typeface="Cambria" panose="02040503050406030204" pitchFamily="18" charset="0"/>
                        <a:ea typeface="Cambria" panose="02040503050406030204" pitchFamily="18" charset="0"/>
                        <a:cs typeface="Arial" panose="020B0604020202020204" pitchFamily="34" charset="0"/>
                      </a:endParaRPr>
                    </a:p>
                  </a:txBody>
                  <a:tcPr/>
                </a:tc>
                <a:tc>
                  <a:txBody>
                    <a:bodyPr/>
                    <a:lstStyle/>
                    <a:p>
                      <a:pPr algn="ctr"/>
                      <a:r>
                        <a:rPr lang="uk-UA" sz="1600" b="1" dirty="0">
                          <a:effectLst/>
                          <a:latin typeface="Cambria" panose="02040503050406030204" pitchFamily="18" charset="0"/>
                          <a:ea typeface="Cambria" panose="02040503050406030204" pitchFamily="18" charset="0"/>
                        </a:rPr>
                        <a:t>      445,50 </a:t>
                      </a:r>
                      <a:endParaRPr lang="ru-RU" sz="1600" b="1" dirty="0">
                        <a:latin typeface="Cambria" panose="02040503050406030204" pitchFamily="18" charset="0"/>
                        <a:ea typeface="Cambria" panose="02040503050406030204" pitchFamily="18" charset="0"/>
                        <a:cs typeface="Arial" panose="020B0604020202020204" pitchFamily="34" charset="0"/>
                      </a:endParaRPr>
                    </a:p>
                  </a:txBody>
                  <a:tcPr/>
                </a:tc>
                <a:extLst>
                  <a:ext uri="{0D108BD9-81ED-4DB2-BD59-A6C34878D82A}">
                    <a16:rowId xmlns:a16="http://schemas.microsoft.com/office/drawing/2014/main" val="1797838658"/>
                  </a:ext>
                </a:extLst>
              </a:tr>
            </a:tbl>
          </a:graphicData>
        </a:graphic>
      </p:graphicFrame>
      <p:sp>
        <p:nvSpPr>
          <p:cNvPr id="5" name="TextBox 4"/>
          <p:cNvSpPr txBox="1"/>
          <p:nvPr/>
        </p:nvSpPr>
        <p:spPr>
          <a:xfrm>
            <a:off x="6977673" y="2807136"/>
            <a:ext cx="4506686" cy="307777"/>
          </a:xfrm>
          <a:prstGeom prst="rect">
            <a:avLst/>
          </a:prstGeom>
          <a:noFill/>
        </p:spPr>
        <p:txBody>
          <a:bodyPr wrap="square" rtlCol="0">
            <a:spAutoFit/>
          </a:bodyPr>
          <a:lstStyle/>
          <a:p>
            <a:r>
              <a:rPr lang="uk-UA" sz="1400" i="1" dirty="0"/>
              <a:t>* обсяг фінансування НДР за тематичним планом </a:t>
            </a:r>
            <a:endParaRPr lang="en-US" sz="1400" i="1" dirty="0"/>
          </a:p>
        </p:txBody>
      </p:sp>
      <p:pic>
        <p:nvPicPr>
          <p:cNvPr id="17" name="Рисунок 16">
            <a:extLst>
              <a:ext uri="{FF2B5EF4-FFF2-40B4-BE49-F238E27FC236}">
                <a16:creationId xmlns:a16="http://schemas.microsoft.com/office/drawing/2014/main" id="{4AAA7701-7271-4C98-A14A-AB2598D1FC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3915" y="0"/>
            <a:ext cx="631372" cy="6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Прямоугольник 17"/>
          <p:cNvSpPr/>
          <p:nvPr/>
        </p:nvSpPr>
        <p:spPr>
          <a:xfrm>
            <a:off x="1164771" y="3613030"/>
            <a:ext cx="11027230" cy="646331"/>
          </a:xfrm>
          <a:prstGeom prst="rect">
            <a:avLst/>
          </a:prstGeom>
          <a:ln>
            <a:noFill/>
          </a:ln>
        </p:spPr>
        <p:txBody>
          <a:bodyPr wrap="square">
            <a:spAutoFit/>
          </a:bodyPr>
          <a:lstStyle/>
          <a:p>
            <a:pPr algn="ctr"/>
            <a:r>
              <a:rPr lang="uk-UA" b="1" dirty="0">
                <a:latin typeface="Cambria" panose="02040503050406030204" pitchFamily="18" charset="0"/>
                <a:ea typeface="Cambria" panose="02040503050406030204" pitchFamily="18" charset="0"/>
              </a:rPr>
              <a:t>Підтримка МОН України пріоритетних напрямів наукових досліджень і </a:t>
            </a:r>
          </a:p>
          <a:p>
            <a:pPr algn="ctr"/>
            <a:r>
              <a:rPr lang="uk-UA" b="1" dirty="0">
                <a:latin typeface="Cambria" panose="02040503050406030204" pitchFamily="18" charset="0"/>
                <a:ea typeface="Cambria" panose="02040503050406030204" pitchFamily="18" charset="0"/>
              </a:rPr>
              <a:t>науково-технічних (експериментальних) розробок у 2021 році</a:t>
            </a:r>
            <a:endParaRPr lang="ru-RU" b="1" dirty="0">
              <a:latin typeface="Cambria" panose="02040503050406030204" pitchFamily="18" charset="0"/>
              <a:ea typeface="Cambria" panose="02040503050406030204" pitchFamily="18" charset="0"/>
              <a:cs typeface="Arial" panose="020B0604020202020204" pitchFamily="34" charset="0"/>
            </a:endParaRPr>
          </a:p>
        </p:txBody>
      </p:sp>
      <p:sp>
        <p:nvSpPr>
          <p:cNvPr id="4" name="TextBox 3"/>
          <p:cNvSpPr txBox="1"/>
          <p:nvPr/>
        </p:nvSpPr>
        <p:spPr>
          <a:xfrm>
            <a:off x="0" y="1280623"/>
            <a:ext cx="461665" cy="3668580"/>
          </a:xfrm>
          <a:prstGeom prst="rect">
            <a:avLst/>
          </a:prstGeom>
          <a:noFill/>
        </p:spPr>
        <p:txBody>
          <a:bodyPr vert="vert270" wrap="square" rtlCol="0">
            <a:spAutoFit/>
          </a:bodyPr>
          <a:lstStyle/>
          <a:p>
            <a:r>
              <a:rPr lang="uk-UA" b="1" i="1" dirty="0">
                <a:solidFill>
                  <a:schemeClr val="accent2">
                    <a:lumMod val="75000"/>
                  </a:schemeClr>
                </a:solidFill>
                <a:latin typeface="Cambria" panose="02040503050406030204" pitchFamily="18" charset="0"/>
                <a:ea typeface="Cambria" panose="02040503050406030204" pitchFamily="18" charset="0"/>
              </a:rPr>
              <a:t>Комерціалізація в науці</a:t>
            </a:r>
            <a:endParaRPr lang="en-US" b="1" i="1" dirty="0">
              <a:solidFill>
                <a:schemeClr val="accent2">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07060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142432-30CC-4C21-B6E6-0EF71B98688F}"/>
              </a:ext>
            </a:extLst>
          </p:cNvPr>
          <p:cNvSpPr txBox="1"/>
          <p:nvPr/>
        </p:nvSpPr>
        <p:spPr>
          <a:xfrm>
            <a:off x="2314051" y="106929"/>
            <a:ext cx="7925637" cy="707886"/>
          </a:xfrm>
          <a:prstGeom prst="rect">
            <a:avLst/>
          </a:prstGeom>
          <a:noFill/>
          <a:ln>
            <a:noFill/>
          </a:ln>
        </p:spPr>
        <p:txBody>
          <a:bodyPr wrap="square">
            <a:spAutoFit/>
          </a:bodyPr>
          <a:lstStyle/>
          <a:p>
            <a:pPr algn="ctr"/>
            <a:r>
              <a:rPr lang="uk-UA" sz="2000" b="1" dirty="0">
                <a:solidFill>
                  <a:srgbClr val="1F497D"/>
                </a:solidFill>
                <a:effectLst/>
                <a:latin typeface="Cambria" panose="02040503050406030204" pitchFamily="18" charset="0"/>
                <a:ea typeface="Cambria" panose="02040503050406030204" pitchFamily="18" charset="0"/>
                <a:cs typeface="Arial" panose="020B0604020202020204" pitchFamily="34" charset="0"/>
              </a:rPr>
              <a:t>Кількість НДР та обсяг надходжень </a:t>
            </a:r>
            <a:r>
              <a:rPr lang="uk-UA" sz="2000" b="1" u="sng" dirty="0">
                <a:solidFill>
                  <a:srgbClr val="1F497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до спеціального фонду</a:t>
            </a:r>
            <a:r>
              <a:rPr lang="uk-UA" sz="2000" b="1" dirty="0">
                <a:solidFill>
                  <a:srgbClr val="1F497D"/>
                </a:solidFill>
                <a:effectLst/>
                <a:latin typeface="Cambria" panose="02040503050406030204" pitchFamily="18" charset="0"/>
                <a:ea typeface="Cambria" panose="02040503050406030204" pitchFamily="18" charset="0"/>
                <a:cs typeface="Arial" panose="020B0604020202020204" pitchFamily="34" charset="0"/>
              </a:rPr>
              <a:t> за результатами наукової та науково-технічної діяльності</a:t>
            </a:r>
            <a:endParaRPr lang="ru-RU" sz="2000" dirty="0">
              <a:solidFill>
                <a:srgbClr val="1F497D"/>
              </a:solidFill>
              <a:latin typeface="Cambria" panose="02040503050406030204" pitchFamily="18" charset="0"/>
              <a:ea typeface="Cambria" panose="02040503050406030204" pitchFamily="18" charset="0"/>
              <a:cs typeface="Arial" panose="020B0604020202020204" pitchFamily="34" charset="0"/>
            </a:endParaRPr>
          </a:p>
        </p:txBody>
      </p:sp>
      <p:graphicFrame>
        <p:nvGraphicFramePr>
          <p:cNvPr id="4" name="Таблица 3">
            <a:extLst>
              <a:ext uri="{FF2B5EF4-FFF2-40B4-BE49-F238E27FC236}">
                <a16:creationId xmlns:a16="http://schemas.microsoft.com/office/drawing/2014/main" id="{144A2F84-54AC-4C9D-B31E-309ADF4C623C}"/>
              </a:ext>
            </a:extLst>
          </p:cNvPr>
          <p:cNvGraphicFramePr>
            <a:graphicFrameLocks noGrp="1"/>
          </p:cNvGraphicFramePr>
          <p:nvPr>
            <p:extLst>
              <p:ext uri="{D42A27DB-BD31-4B8C-83A1-F6EECF244321}">
                <p14:modId xmlns:p14="http://schemas.microsoft.com/office/powerpoint/2010/main" val="1097154838"/>
              </p:ext>
            </p:extLst>
          </p:nvPr>
        </p:nvGraphicFramePr>
        <p:xfrm>
          <a:off x="2296883" y="1445617"/>
          <a:ext cx="8327571" cy="1121664"/>
        </p:xfrm>
        <a:graphic>
          <a:graphicData uri="http://schemas.openxmlformats.org/drawingml/2006/table">
            <a:tbl>
              <a:tblPr firstRow="1" firstCol="1" bandRow="1">
                <a:tableStyleId>{C083E6E3-FA7D-4D7B-A595-EF9225AFEA82}</a:tableStyleId>
              </a:tblPr>
              <a:tblGrid>
                <a:gridCol w="1403214">
                  <a:extLst>
                    <a:ext uri="{9D8B030D-6E8A-4147-A177-3AD203B41FA5}">
                      <a16:colId xmlns:a16="http://schemas.microsoft.com/office/drawing/2014/main" val="3591440343"/>
                    </a:ext>
                  </a:extLst>
                </a:gridCol>
                <a:gridCol w="2481986">
                  <a:extLst>
                    <a:ext uri="{9D8B030D-6E8A-4147-A177-3AD203B41FA5}">
                      <a16:colId xmlns:a16="http://schemas.microsoft.com/office/drawing/2014/main" val="4241968367"/>
                    </a:ext>
                  </a:extLst>
                </a:gridCol>
                <a:gridCol w="4442371">
                  <a:extLst>
                    <a:ext uri="{9D8B030D-6E8A-4147-A177-3AD203B41FA5}">
                      <a16:colId xmlns:a16="http://schemas.microsoft.com/office/drawing/2014/main" val="1181309636"/>
                    </a:ext>
                  </a:extLst>
                </a:gridCol>
              </a:tblGrid>
              <a:tr h="0">
                <a:tc>
                  <a:txBody>
                    <a:bodyPr/>
                    <a:lstStyle/>
                    <a:p>
                      <a:pPr algn="ctr">
                        <a:lnSpc>
                          <a:spcPct val="115000"/>
                        </a:lnSpc>
                        <a:spcAft>
                          <a:spcPts val="1000"/>
                        </a:spcAft>
                      </a:pPr>
                      <a:r>
                        <a:rPr lang="uk-UA" sz="1600">
                          <a:effectLst/>
                          <a:latin typeface="Cambria" panose="02040503050406030204" pitchFamily="18" charset="0"/>
                          <a:ea typeface="Cambria" panose="02040503050406030204" pitchFamily="18" charset="0"/>
                        </a:rPr>
                        <a:t>Рік</a:t>
                      </a:r>
                      <a:endParaRPr lang="ru-RU"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0000"/>
                        </a:lnSpc>
                        <a:spcAft>
                          <a:spcPts val="0"/>
                        </a:spcAft>
                      </a:pPr>
                      <a:r>
                        <a:rPr lang="uk-UA" sz="1600" dirty="0">
                          <a:effectLst/>
                          <a:latin typeface="Cambria" panose="02040503050406030204" pitchFamily="18" charset="0"/>
                          <a:ea typeface="Cambria" panose="02040503050406030204" pitchFamily="18" charset="0"/>
                          <a:cs typeface="Arial" panose="020B0604020202020204" pitchFamily="34" charset="0"/>
                        </a:rPr>
                        <a:t>Кількість робіт</a:t>
                      </a:r>
                    </a:p>
                  </a:txBody>
                  <a:tcPr marL="68580" marR="68580" marT="0" marB="0"/>
                </a:tc>
                <a:tc>
                  <a:txBody>
                    <a:bodyPr/>
                    <a:lstStyle/>
                    <a:p>
                      <a:pPr algn="ctr">
                        <a:lnSpc>
                          <a:spcPct val="115000"/>
                        </a:lnSpc>
                        <a:spcAft>
                          <a:spcPts val="1000"/>
                        </a:spcAft>
                      </a:pPr>
                      <a:r>
                        <a:rPr lang="uk-UA" sz="1600" dirty="0">
                          <a:effectLst/>
                          <a:latin typeface="Cambria" panose="02040503050406030204" pitchFamily="18" charset="0"/>
                          <a:ea typeface="Cambria" panose="02040503050406030204" pitchFamily="18" charset="0"/>
                        </a:rPr>
                        <a:t>Обсяг фінансування, </a:t>
                      </a:r>
                      <a:r>
                        <a:rPr lang="uk-UA" sz="1600" dirty="0" err="1">
                          <a:effectLst/>
                          <a:latin typeface="Cambria" panose="02040503050406030204" pitchFamily="18" charset="0"/>
                          <a:ea typeface="Cambria" panose="02040503050406030204" pitchFamily="18" charset="0"/>
                        </a:rPr>
                        <a:t>тис.грн</a:t>
                      </a:r>
                      <a:r>
                        <a:rPr lang="uk-UA" sz="1600" dirty="0">
                          <a:effectLst/>
                          <a:latin typeface="Cambria" panose="02040503050406030204" pitchFamily="18" charset="0"/>
                          <a:ea typeface="Cambria" panose="02040503050406030204" pitchFamily="18" charset="0"/>
                        </a:rPr>
                        <a:t>.</a:t>
                      </a:r>
                      <a:endParaRPr lang="ru-RU"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56845357"/>
                  </a:ext>
                </a:extLst>
              </a:tr>
              <a:tr h="0">
                <a:tc>
                  <a:txBody>
                    <a:bodyPr/>
                    <a:lstStyle/>
                    <a:p>
                      <a:pPr algn="ctr">
                        <a:lnSpc>
                          <a:spcPct val="115000"/>
                        </a:lnSpc>
                        <a:spcAft>
                          <a:spcPts val="1000"/>
                        </a:spcAft>
                      </a:pPr>
                      <a:r>
                        <a:rPr lang="uk-UA" sz="1600" dirty="0">
                          <a:effectLst/>
                          <a:latin typeface="Cambria" panose="02040503050406030204" pitchFamily="18" charset="0"/>
                          <a:ea typeface="Cambria" panose="02040503050406030204" pitchFamily="18" charset="0"/>
                        </a:rPr>
                        <a:t>2016</a:t>
                      </a:r>
                      <a:endParaRPr lang="ru-RU"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ru-RU" sz="1600" dirty="0">
                          <a:effectLst/>
                          <a:latin typeface="Cambria" panose="02040503050406030204" pitchFamily="18" charset="0"/>
                          <a:ea typeface="Cambria" panose="02040503050406030204" pitchFamily="18" charset="0"/>
                          <a:cs typeface="Times New Roman" panose="02020603050405020304" pitchFamily="18" charset="0"/>
                        </a:rPr>
                        <a:t>40</a:t>
                      </a:r>
                    </a:p>
                  </a:txBody>
                  <a:tcPr marL="68580" marR="68580" marT="0" marB="0"/>
                </a:tc>
                <a:tc>
                  <a:txBody>
                    <a:bodyPr/>
                    <a:lstStyle/>
                    <a:p>
                      <a:pPr algn="ctr">
                        <a:lnSpc>
                          <a:spcPct val="115000"/>
                        </a:lnSpc>
                        <a:spcAft>
                          <a:spcPts val="1000"/>
                        </a:spcAft>
                      </a:pPr>
                      <a:r>
                        <a:rPr lang="uk-UA" sz="1600" dirty="0">
                          <a:effectLst/>
                          <a:latin typeface="Cambria" panose="02040503050406030204" pitchFamily="18" charset="0"/>
                          <a:ea typeface="Cambria" panose="02040503050406030204" pitchFamily="18" charset="0"/>
                        </a:rPr>
                        <a:t>  2 444,0</a:t>
                      </a:r>
                      <a:endParaRPr lang="ru-RU"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42319432"/>
                  </a:ext>
                </a:extLst>
              </a:tr>
              <a:tr h="0">
                <a:tc>
                  <a:txBody>
                    <a:bodyPr/>
                    <a:lstStyle/>
                    <a:p>
                      <a:pPr algn="ctr">
                        <a:lnSpc>
                          <a:spcPct val="115000"/>
                        </a:lnSpc>
                        <a:spcAft>
                          <a:spcPts val="1000"/>
                        </a:spcAft>
                      </a:pPr>
                      <a:r>
                        <a:rPr lang="uk-UA" sz="1600">
                          <a:effectLst/>
                          <a:latin typeface="Cambria" panose="02040503050406030204" pitchFamily="18" charset="0"/>
                          <a:ea typeface="Cambria" panose="02040503050406030204" pitchFamily="18" charset="0"/>
                        </a:rPr>
                        <a:t>2020</a:t>
                      </a:r>
                      <a:endParaRPr lang="ru-RU"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uk-UA" sz="1600" dirty="0">
                          <a:effectLst/>
                          <a:latin typeface="Cambria" panose="02040503050406030204" pitchFamily="18" charset="0"/>
                          <a:ea typeface="Cambria" panose="02040503050406030204" pitchFamily="18" charset="0"/>
                        </a:rPr>
                        <a:t>36</a:t>
                      </a:r>
                      <a:endParaRPr lang="ru-RU"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uk-UA" sz="1600" dirty="0">
                          <a:effectLst/>
                          <a:latin typeface="Cambria" panose="02040503050406030204" pitchFamily="18" charset="0"/>
                          <a:ea typeface="Cambria" panose="02040503050406030204" pitchFamily="18" charset="0"/>
                        </a:rPr>
                        <a:t>       1 762,392</a:t>
                      </a:r>
                      <a:endParaRPr lang="ru-RU"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82470911"/>
                  </a:ext>
                </a:extLst>
              </a:tr>
              <a:tr h="0">
                <a:tc>
                  <a:txBody>
                    <a:bodyPr/>
                    <a:lstStyle/>
                    <a:p>
                      <a:pPr algn="ctr">
                        <a:lnSpc>
                          <a:spcPct val="115000"/>
                        </a:lnSpc>
                        <a:spcAft>
                          <a:spcPts val="1000"/>
                        </a:spcAft>
                      </a:pPr>
                      <a:r>
                        <a:rPr lang="uk-UA" sz="1600">
                          <a:effectLst/>
                          <a:latin typeface="Cambria" panose="02040503050406030204" pitchFamily="18" charset="0"/>
                          <a:ea typeface="Cambria" panose="02040503050406030204" pitchFamily="18" charset="0"/>
                        </a:rPr>
                        <a:t>2021</a:t>
                      </a:r>
                      <a:endParaRPr lang="ru-RU"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uk-UA" sz="1600" dirty="0">
                          <a:effectLst/>
                          <a:latin typeface="Cambria" panose="02040503050406030204" pitchFamily="18" charset="0"/>
                          <a:ea typeface="Cambria" panose="02040503050406030204" pitchFamily="18" charset="0"/>
                        </a:rPr>
                        <a:t>27</a:t>
                      </a:r>
                      <a:endParaRPr lang="ru-RU"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uk-UA" sz="1600" dirty="0">
                          <a:effectLst/>
                          <a:latin typeface="Cambria" panose="02040503050406030204" pitchFamily="18" charset="0"/>
                          <a:ea typeface="Cambria" panose="02040503050406030204" pitchFamily="18" charset="0"/>
                        </a:rPr>
                        <a:t>       2 917,110</a:t>
                      </a:r>
                      <a:endParaRPr lang="ru-RU"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78063415"/>
                  </a:ext>
                </a:extLst>
              </a:tr>
            </a:tbl>
          </a:graphicData>
        </a:graphic>
      </p:graphicFrame>
      <p:sp>
        <p:nvSpPr>
          <p:cNvPr id="5" name="Rectangle 1">
            <a:extLst>
              <a:ext uri="{FF2B5EF4-FFF2-40B4-BE49-F238E27FC236}">
                <a16:creationId xmlns:a16="http://schemas.microsoft.com/office/drawing/2014/main" id="{80F96C35-D264-4452-B0CA-360E078A649C}"/>
              </a:ext>
            </a:extLst>
          </p:cNvPr>
          <p:cNvSpPr>
            <a:spLocks noChangeArrowheads="1"/>
          </p:cNvSpPr>
          <p:nvPr/>
        </p:nvSpPr>
        <p:spPr bwMode="auto">
          <a:xfrm>
            <a:off x="876299" y="997273"/>
            <a:ext cx="1126671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uk-UA" altLang="ru-RU" b="1" u="none" strike="noStrike" normalizeH="0" dirty="0">
                <a:ln>
                  <a:noFill/>
                </a:ln>
                <a:effectLst/>
                <a:latin typeface="Cambria" panose="02040503050406030204" pitchFamily="18" charset="0"/>
                <a:ea typeface="Cambria" panose="02040503050406030204" pitchFamily="18" charset="0"/>
                <a:cs typeface="Times New Roman" panose="02020603050405020304" pitchFamily="18" charset="0"/>
              </a:rPr>
              <a:t>Наукові, науково-технічні роботи за госпдоговорами</a:t>
            </a:r>
            <a:endParaRPr kumimoji="0" lang="uk-UA" altLang="ru-RU" b="1" u="none" strike="noStrike" normalizeH="0" dirty="0">
              <a:ln>
                <a:noFill/>
              </a:ln>
              <a:effectLst/>
              <a:latin typeface="Cambria" panose="02040503050406030204" pitchFamily="18" charset="0"/>
              <a:ea typeface="Cambria" panose="02040503050406030204" pitchFamily="18" charset="0"/>
            </a:endParaRPr>
          </a:p>
        </p:txBody>
      </p:sp>
      <p:graphicFrame>
        <p:nvGraphicFramePr>
          <p:cNvPr id="6" name="Таблица 5">
            <a:extLst>
              <a:ext uri="{FF2B5EF4-FFF2-40B4-BE49-F238E27FC236}">
                <a16:creationId xmlns:a16="http://schemas.microsoft.com/office/drawing/2014/main" id="{601B8E53-B8BD-4730-A6DA-56F1A559425F}"/>
              </a:ext>
            </a:extLst>
          </p:cNvPr>
          <p:cNvGraphicFramePr>
            <a:graphicFrameLocks noGrp="1"/>
          </p:cNvGraphicFramePr>
          <p:nvPr>
            <p:extLst>
              <p:ext uri="{D42A27DB-BD31-4B8C-83A1-F6EECF244321}">
                <p14:modId xmlns:p14="http://schemas.microsoft.com/office/powerpoint/2010/main" val="3633342438"/>
              </p:ext>
            </p:extLst>
          </p:nvPr>
        </p:nvGraphicFramePr>
        <p:xfrm>
          <a:off x="2308608" y="3363111"/>
          <a:ext cx="8327570" cy="1121664"/>
        </p:xfrm>
        <a:graphic>
          <a:graphicData uri="http://schemas.openxmlformats.org/drawingml/2006/table">
            <a:tbl>
              <a:tblPr firstRow="1" firstCol="1" bandRow="1">
                <a:tableStyleId>{C083E6E3-FA7D-4D7B-A595-EF9225AFEA82}</a:tableStyleId>
              </a:tblPr>
              <a:tblGrid>
                <a:gridCol w="1164771">
                  <a:extLst>
                    <a:ext uri="{9D8B030D-6E8A-4147-A177-3AD203B41FA5}">
                      <a16:colId xmlns:a16="http://schemas.microsoft.com/office/drawing/2014/main" val="1138170837"/>
                    </a:ext>
                  </a:extLst>
                </a:gridCol>
                <a:gridCol w="2866559">
                  <a:extLst>
                    <a:ext uri="{9D8B030D-6E8A-4147-A177-3AD203B41FA5}">
                      <a16:colId xmlns:a16="http://schemas.microsoft.com/office/drawing/2014/main" val="3158574926"/>
                    </a:ext>
                  </a:extLst>
                </a:gridCol>
                <a:gridCol w="4296240">
                  <a:extLst>
                    <a:ext uri="{9D8B030D-6E8A-4147-A177-3AD203B41FA5}">
                      <a16:colId xmlns:a16="http://schemas.microsoft.com/office/drawing/2014/main" val="714560253"/>
                    </a:ext>
                  </a:extLst>
                </a:gridCol>
              </a:tblGrid>
              <a:tr h="0">
                <a:tc>
                  <a:txBody>
                    <a:bodyPr/>
                    <a:lstStyle/>
                    <a:p>
                      <a:pPr algn="ctr">
                        <a:lnSpc>
                          <a:spcPct val="115000"/>
                        </a:lnSpc>
                        <a:spcAft>
                          <a:spcPts val="1000"/>
                        </a:spcAft>
                      </a:pPr>
                      <a:r>
                        <a:rPr lang="uk-UA" sz="1600" dirty="0">
                          <a:effectLst/>
                          <a:latin typeface="Cambria" panose="02040503050406030204" pitchFamily="18" charset="0"/>
                          <a:ea typeface="Cambria" panose="02040503050406030204" pitchFamily="18" charset="0"/>
                        </a:rPr>
                        <a:t>Рік</a:t>
                      </a:r>
                      <a:endParaRPr lang="ru-RU"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uk-UA" sz="1600" dirty="0">
                          <a:effectLst/>
                          <a:latin typeface="Cambria" panose="02040503050406030204" pitchFamily="18" charset="0"/>
                          <a:ea typeface="Cambria" panose="02040503050406030204" pitchFamily="18" charset="0"/>
                        </a:rPr>
                        <a:t>Кількість робіт</a:t>
                      </a:r>
                      <a:endParaRPr lang="ru-RU"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uk-UA" sz="1600" dirty="0">
                          <a:effectLst/>
                          <a:latin typeface="Cambria" panose="02040503050406030204" pitchFamily="18" charset="0"/>
                          <a:ea typeface="Cambria" panose="02040503050406030204" pitchFamily="18" charset="0"/>
                        </a:rPr>
                        <a:t>Обсяг фінансування, </a:t>
                      </a:r>
                      <a:r>
                        <a:rPr lang="uk-UA" sz="1600" dirty="0" err="1">
                          <a:effectLst/>
                          <a:latin typeface="Cambria" panose="02040503050406030204" pitchFamily="18" charset="0"/>
                          <a:ea typeface="Cambria" panose="02040503050406030204" pitchFamily="18" charset="0"/>
                        </a:rPr>
                        <a:t>тис.грн</a:t>
                      </a:r>
                      <a:r>
                        <a:rPr lang="uk-UA" sz="1600" dirty="0">
                          <a:effectLst/>
                          <a:latin typeface="Cambria" panose="02040503050406030204" pitchFamily="18" charset="0"/>
                          <a:ea typeface="Cambria" panose="02040503050406030204" pitchFamily="18" charset="0"/>
                        </a:rPr>
                        <a:t>.</a:t>
                      </a:r>
                      <a:endParaRPr lang="ru-RU"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96874601"/>
                  </a:ext>
                </a:extLst>
              </a:tr>
              <a:tr h="0">
                <a:tc>
                  <a:txBody>
                    <a:bodyPr/>
                    <a:lstStyle/>
                    <a:p>
                      <a:pPr algn="ctr">
                        <a:lnSpc>
                          <a:spcPct val="115000"/>
                        </a:lnSpc>
                        <a:spcAft>
                          <a:spcPts val="1000"/>
                        </a:spcAft>
                      </a:pPr>
                      <a:r>
                        <a:rPr lang="uk-UA" sz="1600" dirty="0">
                          <a:effectLst/>
                          <a:latin typeface="Cambria" panose="02040503050406030204" pitchFamily="18" charset="0"/>
                          <a:ea typeface="Cambria" panose="02040503050406030204" pitchFamily="18" charset="0"/>
                        </a:rPr>
                        <a:t>2016</a:t>
                      </a:r>
                      <a:endParaRPr lang="ru-RU"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uk-UA" sz="1600" dirty="0">
                          <a:effectLst/>
                          <a:latin typeface="Cambria" panose="02040503050406030204" pitchFamily="18" charset="0"/>
                          <a:ea typeface="Cambria" panose="02040503050406030204" pitchFamily="18" charset="0"/>
                          <a:cs typeface="Times New Roman" panose="02020603050405020304" pitchFamily="18" charset="0"/>
                        </a:rPr>
                        <a:t>8</a:t>
                      </a:r>
                      <a:endParaRPr lang="ru-RU"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ru-RU" sz="1600" dirty="0">
                          <a:effectLst/>
                          <a:latin typeface="Cambria" panose="02040503050406030204" pitchFamily="18" charset="0"/>
                          <a:ea typeface="Cambria" panose="02040503050406030204" pitchFamily="18" charset="0"/>
                          <a:cs typeface="Times New Roman" panose="02020603050405020304" pitchFamily="18" charset="0"/>
                        </a:rPr>
                        <a:t>  4 455,600</a:t>
                      </a:r>
                    </a:p>
                  </a:txBody>
                  <a:tcPr marL="68580" marR="68580" marT="0" marB="0"/>
                </a:tc>
                <a:extLst>
                  <a:ext uri="{0D108BD9-81ED-4DB2-BD59-A6C34878D82A}">
                    <a16:rowId xmlns:a16="http://schemas.microsoft.com/office/drawing/2014/main" val="4082607721"/>
                  </a:ext>
                </a:extLst>
              </a:tr>
              <a:tr h="0">
                <a:tc>
                  <a:txBody>
                    <a:bodyPr/>
                    <a:lstStyle/>
                    <a:p>
                      <a:pPr algn="ctr">
                        <a:lnSpc>
                          <a:spcPct val="115000"/>
                        </a:lnSpc>
                        <a:spcAft>
                          <a:spcPts val="1000"/>
                        </a:spcAft>
                      </a:pPr>
                      <a:r>
                        <a:rPr lang="uk-UA" sz="1600">
                          <a:effectLst/>
                          <a:latin typeface="Cambria" panose="02040503050406030204" pitchFamily="18" charset="0"/>
                          <a:ea typeface="Cambria" panose="02040503050406030204" pitchFamily="18" charset="0"/>
                        </a:rPr>
                        <a:t>2020</a:t>
                      </a:r>
                      <a:endParaRPr lang="ru-RU"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ru-RU" sz="1600" dirty="0">
                          <a:effectLst/>
                          <a:latin typeface="Cambria" panose="02040503050406030204" pitchFamily="18" charset="0"/>
                          <a:ea typeface="Cambria" panose="02040503050406030204" pitchFamily="18" charset="0"/>
                          <a:cs typeface="Times New Roman" panose="02020603050405020304" pitchFamily="18" charset="0"/>
                        </a:rPr>
                        <a:t>18</a:t>
                      </a:r>
                    </a:p>
                  </a:txBody>
                  <a:tcPr marL="68580" marR="68580" marT="0" marB="0"/>
                </a:tc>
                <a:tc>
                  <a:txBody>
                    <a:bodyPr/>
                    <a:lstStyle/>
                    <a:p>
                      <a:pPr algn="ctr">
                        <a:lnSpc>
                          <a:spcPct val="115000"/>
                        </a:lnSpc>
                        <a:spcAft>
                          <a:spcPts val="1000"/>
                        </a:spcAft>
                      </a:pPr>
                      <a:r>
                        <a:rPr lang="ru-RU" sz="1600" dirty="0">
                          <a:effectLst/>
                          <a:latin typeface="Cambria" panose="02040503050406030204" pitchFamily="18" charset="0"/>
                          <a:ea typeface="Cambria" panose="02040503050406030204" pitchFamily="18" charset="0"/>
                          <a:cs typeface="Times New Roman" panose="02020603050405020304" pitchFamily="18" charset="0"/>
                        </a:rPr>
                        <a:t>  6 104,937</a:t>
                      </a:r>
                    </a:p>
                  </a:txBody>
                  <a:tcPr marL="68580" marR="68580" marT="0" marB="0"/>
                </a:tc>
                <a:extLst>
                  <a:ext uri="{0D108BD9-81ED-4DB2-BD59-A6C34878D82A}">
                    <a16:rowId xmlns:a16="http://schemas.microsoft.com/office/drawing/2014/main" val="2692385422"/>
                  </a:ext>
                </a:extLst>
              </a:tr>
              <a:tr h="0">
                <a:tc>
                  <a:txBody>
                    <a:bodyPr/>
                    <a:lstStyle/>
                    <a:p>
                      <a:pPr algn="ctr">
                        <a:lnSpc>
                          <a:spcPct val="115000"/>
                        </a:lnSpc>
                        <a:spcAft>
                          <a:spcPts val="1000"/>
                        </a:spcAft>
                      </a:pPr>
                      <a:r>
                        <a:rPr lang="uk-UA" sz="1600">
                          <a:effectLst/>
                          <a:latin typeface="Cambria" panose="02040503050406030204" pitchFamily="18" charset="0"/>
                          <a:ea typeface="Cambria" panose="02040503050406030204" pitchFamily="18" charset="0"/>
                        </a:rPr>
                        <a:t>2021</a:t>
                      </a:r>
                      <a:endParaRPr lang="ru-RU"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uk-UA" sz="1600">
                          <a:effectLst/>
                          <a:latin typeface="Cambria" panose="02040503050406030204" pitchFamily="18" charset="0"/>
                          <a:ea typeface="Cambria" panose="02040503050406030204" pitchFamily="18" charset="0"/>
                          <a:cs typeface="Times New Roman" panose="02020603050405020304" pitchFamily="18" charset="0"/>
                        </a:rPr>
                        <a:t>26</a:t>
                      </a:r>
                      <a:endParaRPr lang="ru-RU" sz="1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uk-UA" sz="1600" dirty="0">
                          <a:effectLst/>
                          <a:latin typeface="Cambria" panose="02040503050406030204" pitchFamily="18" charset="0"/>
                          <a:ea typeface="Cambria" panose="02040503050406030204" pitchFamily="18" charset="0"/>
                          <a:cs typeface="Times New Roman" panose="02020603050405020304" pitchFamily="18" charset="0"/>
                        </a:rPr>
                        <a:t>22 787,345</a:t>
                      </a:r>
                      <a:endParaRPr lang="ru-RU"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61330187"/>
                  </a:ext>
                </a:extLst>
              </a:tr>
            </a:tbl>
          </a:graphicData>
        </a:graphic>
      </p:graphicFrame>
      <p:sp>
        <p:nvSpPr>
          <p:cNvPr id="7" name="Rectangle 2">
            <a:extLst>
              <a:ext uri="{FF2B5EF4-FFF2-40B4-BE49-F238E27FC236}">
                <a16:creationId xmlns:a16="http://schemas.microsoft.com/office/drawing/2014/main" id="{548F95AB-2218-44C8-98B2-7ED1CDA731A7}"/>
              </a:ext>
            </a:extLst>
          </p:cNvPr>
          <p:cNvSpPr>
            <a:spLocks noChangeArrowheads="1"/>
          </p:cNvSpPr>
          <p:nvPr/>
        </p:nvSpPr>
        <p:spPr bwMode="auto">
          <a:xfrm>
            <a:off x="827311" y="2973943"/>
            <a:ext cx="1126671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uk-UA" altLang="ru-RU" b="1" u="none" strike="noStrike" normalizeH="0" dirty="0">
                <a:ln>
                  <a:noFill/>
                </a:ln>
                <a:effectLst/>
                <a:latin typeface="Cambria" panose="02040503050406030204" pitchFamily="18" charset="0"/>
                <a:ea typeface="Cambria" panose="02040503050406030204" pitchFamily="18" charset="0"/>
                <a:cs typeface="Arial" panose="020B0604020202020204" pitchFamily="34" charset="0"/>
              </a:rPr>
              <a:t>Міжнародні гранти, наукові </a:t>
            </a:r>
            <a:r>
              <a:rPr kumimoji="0" lang="uk-UA" altLang="ru-RU" b="1" u="none" strike="noStrike" normalizeH="0" dirty="0" err="1">
                <a:ln>
                  <a:noFill/>
                </a:ln>
                <a:effectLst/>
                <a:latin typeface="Cambria" panose="02040503050406030204" pitchFamily="18" charset="0"/>
                <a:ea typeface="Cambria" panose="02040503050406030204" pitchFamily="18" charset="0"/>
                <a:cs typeface="Arial" panose="020B0604020202020204" pitchFamily="34" charset="0"/>
              </a:rPr>
              <a:t>проєкти</a:t>
            </a:r>
            <a:endParaRPr kumimoji="0" lang="uk-UA" altLang="ru-RU" b="0" u="none" strike="noStrike" normalizeH="0" dirty="0">
              <a:ln>
                <a:noFill/>
              </a:ln>
              <a:effectLst/>
              <a:latin typeface="Cambria" panose="02040503050406030204" pitchFamily="18" charset="0"/>
              <a:ea typeface="Cambria" panose="02040503050406030204" pitchFamily="18" charset="0"/>
              <a:cs typeface="Arial" panose="020B0604020202020204" pitchFamily="34" charset="0"/>
            </a:endParaRPr>
          </a:p>
        </p:txBody>
      </p:sp>
      <p:graphicFrame>
        <p:nvGraphicFramePr>
          <p:cNvPr id="9" name="Таблица 9">
            <a:extLst>
              <a:ext uri="{FF2B5EF4-FFF2-40B4-BE49-F238E27FC236}">
                <a16:creationId xmlns:a16="http://schemas.microsoft.com/office/drawing/2014/main" id="{5CEFE651-9148-4F23-8703-8A8381D0FDBC}"/>
              </a:ext>
            </a:extLst>
          </p:cNvPr>
          <p:cNvGraphicFramePr>
            <a:graphicFrameLocks noGrp="1"/>
          </p:cNvGraphicFramePr>
          <p:nvPr>
            <p:extLst>
              <p:ext uri="{D42A27DB-BD31-4B8C-83A1-F6EECF244321}">
                <p14:modId xmlns:p14="http://schemas.microsoft.com/office/powerpoint/2010/main" val="3006658488"/>
              </p:ext>
            </p:extLst>
          </p:nvPr>
        </p:nvGraphicFramePr>
        <p:xfrm>
          <a:off x="2296883" y="5561466"/>
          <a:ext cx="8316684" cy="1076960"/>
        </p:xfrm>
        <a:graphic>
          <a:graphicData uri="http://schemas.openxmlformats.org/drawingml/2006/table">
            <a:tbl>
              <a:tblPr firstRow="1" bandRow="1">
                <a:tableStyleId>{C083E6E3-FA7D-4D7B-A595-EF9225AFEA82}</a:tableStyleId>
              </a:tblPr>
              <a:tblGrid>
                <a:gridCol w="1017395">
                  <a:extLst>
                    <a:ext uri="{9D8B030D-6E8A-4147-A177-3AD203B41FA5}">
                      <a16:colId xmlns:a16="http://schemas.microsoft.com/office/drawing/2014/main" val="899313899"/>
                    </a:ext>
                  </a:extLst>
                </a:gridCol>
                <a:gridCol w="3180190">
                  <a:extLst>
                    <a:ext uri="{9D8B030D-6E8A-4147-A177-3AD203B41FA5}">
                      <a16:colId xmlns:a16="http://schemas.microsoft.com/office/drawing/2014/main" val="2330750251"/>
                    </a:ext>
                  </a:extLst>
                </a:gridCol>
                <a:gridCol w="4119099">
                  <a:extLst>
                    <a:ext uri="{9D8B030D-6E8A-4147-A177-3AD203B41FA5}">
                      <a16:colId xmlns:a16="http://schemas.microsoft.com/office/drawing/2014/main" val="861471431"/>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600" dirty="0">
                          <a:effectLst/>
                          <a:latin typeface="Cambria" panose="02040503050406030204" pitchFamily="18" charset="0"/>
                          <a:ea typeface="Cambria" panose="02040503050406030204" pitchFamily="18" charset="0"/>
                        </a:rPr>
                        <a:t>Рік</a:t>
                      </a:r>
                      <a:endParaRPr lang="ru-RU" sz="1600" dirty="0">
                        <a:latin typeface="Cambria" panose="02040503050406030204" pitchFamily="18" charset="0"/>
                        <a:ea typeface="Cambria" panose="02040503050406030204" pitchFamily="18" charset="0"/>
                      </a:endParaRPr>
                    </a:p>
                  </a:txBody>
                  <a:tcPr/>
                </a:tc>
                <a:tc>
                  <a:txBody>
                    <a:bodyPr/>
                    <a:lstStyle/>
                    <a:p>
                      <a:pPr algn="ctr"/>
                      <a:r>
                        <a:rPr lang="ru-RU" sz="1600" dirty="0" err="1">
                          <a:latin typeface="Cambria" panose="02040503050406030204" pitchFamily="18" charset="0"/>
                          <a:ea typeface="Cambria" panose="02040503050406030204" pitchFamily="18" charset="0"/>
                        </a:rPr>
                        <a:t>Кількість</a:t>
                      </a:r>
                      <a:r>
                        <a:rPr lang="ru-RU" sz="1600" dirty="0">
                          <a:latin typeface="Cambria" panose="02040503050406030204" pitchFamily="18" charset="0"/>
                          <a:ea typeface="Cambria" panose="02040503050406030204" pitchFamily="18" charset="0"/>
                        </a:rPr>
                        <a:t> </a:t>
                      </a:r>
                      <a:r>
                        <a:rPr lang="ru-RU" sz="1600" dirty="0" err="1">
                          <a:latin typeface="Cambria" panose="02040503050406030204" pitchFamily="18" charset="0"/>
                          <a:ea typeface="Cambria" panose="02040503050406030204" pitchFamily="18" charset="0"/>
                        </a:rPr>
                        <a:t>робіт</a:t>
                      </a:r>
                      <a:r>
                        <a:rPr lang="ru-RU" sz="1600" dirty="0">
                          <a:latin typeface="Cambria" panose="02040503050406030204" pitchFamily="18" charset="0"/>
                          <a:ea typeface="Cambria" panose="02040503050406030204" pitchFamily="18" charset="0"/>
                        </a:rPr>
                        <a:t> </a:t>
                      </a:r>
                    </a:p>
                  </a:txBody>
                  <a:tcPr/>
                </a:tc>
                <a:tc>
                  <a:txBody>
                    <a:bodyPr/>
                    <a:lstStyle/>
                    <a:p>
                      <a:pPr algn="ctr"/>
                      <a:r>
                        <a:rPr lang="ru-RU" sz="1600" dirty="0" err="1">
                          <a:latin typeface="Cambria" panose="02040503050406030204" pitchFamily="18" charset="0"/>
                          <a:ea typeface="Cambria" panose="02040503050406030204" pitchFamily="18" charset="0"/>
                        </a:rPr>
                        <a:t>Обсяг</a:t>
                      </a:r>
                      <a:r>
                        <a:rPr lang="ru-RU" sz="1600" dirty="0">
                          <a:latin typeface="Cambria" panose="02040503050406030204" pitchFamily="18" charset="0"/>
                          <a:ea typeface="Cambria" panose="02040503050406030204" pitchFamily="18" charset="0"/>
                        </a:rPr>
                        <a:t> </a:t>
                      </a:r>
                      <a:r>
                        <a:rPr lang="ru-RU" sz="1600" dirty="0" err="1">
                          <a:latin typeface="Cambria" panose="02040503050406030204" pitchFamily="18" charset="0"/>
                          <a:ea typeface="Cambria" panose="02040503050406030204" pitchFamily="18" charset="0"/>
                        </a:rPr>
                        <a:t>фінансування</a:t>
                      </a:r>
                      <a:r>
                        <a:rPr lang="ru-RU" sz="1600" dirty="0">
                          <a:latin typeface="Cambria" panose="02040503050406030204" pitchFamily="18" charset="0"/>
                          <a:ea typeface="Cambria" panose="02040503050406030204" pitchFamily="18" charset="0"/>
                        </a:rPr>
                        <a:t>, </a:t>
                      </a:r>
                      <a:r>
                        <a:rPr lang="ru-RU" sz="1600" dirty="0" err="1">
                          <a:latin typeface="Cambria" panose="02040503050406030204" pitchFamily="18" charset="0"/>
                          <a:ea typeface="Cambria" panose="02040503050406030204" pitchFamily="18" charset="0"/>
                        </a:rPr>
                        <a:t>тис.грн</a:t>
                      </a:r>
                      <a:r>
                        <a:rPr lang="ru-RU" sz="1600" dirty="0">
                          <a:latin typeface="Cambria" panose="02040503050406030204" pitchFamily="18" charset="0"/>
                          <a:ea typeface="Cambria" panose="02040503050406030204" pitchFamily="18" charset="0"/>
                        </a:rPr>
                        <a:t>.</a:t>
                      </a:r>
                    </a:p>
                  </a:txBody>
                  <a:tcPr/>
                </a:tc>
                <a:extLst>
                  <a:ext uri="{0D108BD9-81ED-4DB2-BD59-A6C34878D82A}">
                    <a16:rowId xmlns:a16="http://schemas.microsoft.com/office/drawing/2014/main" val="2160107170"/>
                  </a:ext>
                </a:extLst>
              </a:tr>
              <a:tr h="0">
                <a:tc>
                  <a:txBody>
                    <a:bodyPr/>
                    <a:lstStyle/>
                    <a:p>
                      <a:r>
                        <a:rPr lang="uk-UA" sz="1600" b="1" dirty="0">
                          <a:latin typeface="Cambria" panose="02040503050406030204" pitchFamily="18" charset="0"/>
                          <a:ea typeface="Cambria" panose="02040503050406030204" pitchFamily="18" charset="0"/>
                        </a:rPr>
                        <a:t>2020</a:t>
                      </a:r>
                      <a:endParaRPr lang="ru-RU" sz="1600" b="1" dirty="0">
                        <a:latin typeface="Cambria" panose="02040503050406030204" pitchFamily="18" charset="0"/>
                        <a:ea typeface="Cambria" panose="02040503050406030204" pitchFamily="18" charset="0"/>
                      </a:endParaRPr>
                    </a:p>
                  </a:txBody>
                  <a:tcPr/>
                </a:tc>
                <a:tc>
                  <a:txBody>
                    <a:bodyPr/>
                    <a:lstStyle/>
                    <a:p>
                      <a:pPr algn="ctr"/>
                      <a:r>
                        <a:rPr lang="ru-RU" sz="1600" dirty="0">
                          <a:latin typeface="Cambria" panose="02040503050406030204" pitchFamily="18" charset="0"/>
                          <a:ea typeface="Cambria" panose="02040503050406030204" pitchFamily="18" charset="0"/>
                        </a:rPr>
                        <a:t>5 +3 (ун-т </a:t>
                      </a:r>
                      <a:r>
                        <a:rPr lang="uk-UA" sz="1600" kern="1200" dirty="0" err="1">
                          <a:solidFill>
                            <a:schemeClr val="tx1"/>
                          </a:solidFill>
                          <a:effectLst/>
                          <a:latin typeface="Cambria" panose="02040503050406030204" pitchFamily="18" charset="0"/>
                          <a:ea typeface="Cambria" panose="02040503050406030204" pitchFamily="18" charset="0"/>
                          <a:cs typeface="+mn-cs"/>
                        </a:rPr>
                        <a:t>субвиконавець</a:t>
                      </a:r>
                      <a:r>
                        <a:rPr lang="uk-UA" sz="1600" kern="1200" dirty="0">
                          <a:solidFill>
                            <a:schemeClr val="tx1"/>
                          </a:solidFill>
                          <a:effectLst/>
                          <a:latin typeface="Cambria" panose="02040503050406030204" pitchFamily="18" charset="0"/>
                          <a:ea typeface="Cambria" panose="02040503050406030204" pitchFamily="18" charset="0"/>
                          <a:cs typeface="+mn-cs"/>
                        </a:rPr>
                        <a:t>)</a:t>
                      </a:r>
                      <a:endParaRPr lang="ru-RU" sz="1600" dirty="0">
                        <a:latin typeface="Cambria" panose="02040503050406030204" pitchFamily="18" charset="0"/>
                        <a:ea typeface="Cambria" panose="02040503050406030204" pitchFamily="18" charset="0"/>
                      </a:endParaRPr>
                    </a:p>
                  </a:txBody>
                  <a:tcPr/>
                </a:tc>
                <a:tc>
                  <a:txBody>
                    <a:bodyPr/>
                    <a:lstStyle/>
                    <a:p>
                      <a:pPr algn="ctr"/>
                      <a:r>
                        <a:rPr lang="uk-UA" sz="1600" dirty="0">
                          <a:latin typeface="Cambria" panose="02040503050406030204" pitchFamily="18" charset="0"/>
                          <a:ea typeface="Cambria" panose="02040503050406030204" pitchFamily="18" charset="0"/>
                        </a:rPr>
                        <a:t>  </a:t>
                      </a:r>
                      <a:r>
                        <a:rPr lang="en-US" sz="1600" dirty="0">
                          <a:latin typeface="Cambria" panose="02040503050406030204" pitchFamily="18" charset="0"/>
                          <a:ea typeface="Cambria" panose="02040503050406030204" pitchFamily="18" charset="0"/>
                        </a:rPr>
                        <a:t>7 445</a:t>
                      </a:r>
                      <a:r>
                        <a:rPr lang="ru-RU" sz="1600" dirty="0">
                          <a:latin typeface="Cambria" panose="02040503050406030204" pitchFamily="18" charset="0"/>
                          <a:ea typeface="Cambria" panose="02040503050406030204" pitchFamily="18" charset="0"/>
                        </a:rPr>
                        <a:t>,</a:t>
                      </a:r>
                      <a:r>
                        <a:rPr lang="en-US" sz="1600" dirty="0">
                          <a:latin typeface="Cambria" panose="02040503050406030204" pitchFamily="18" charset="0"/>
                          <a:ea typeface="Cambria" panose="02040503050406030204" pitchFamily="18" charset="0"/>
                        </a:rPr>
                        <a:t>466</a:t>
                      </a:r>
                      <a:endParaRPr lang="ru-RU" sz="16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547187639"/>
                  </a:ext>
                </a:extLst>
              </a:tr>
              <a:tr h="370840">
                <a:tc>
                  <a:txBody>
                    <a:bodyPr/>
                    <a:lstStyle/>
                    <a:p>
                      <a:r>
                        <a:rPr lang="uk-UA" sz="1600" b="1" dirty="0">
                          <a:latin typeface="Cambria" panose="02040503050406030204" pitchFamily="18" charset="0"/>
                          <a:ea typeface="Cambria" panose="02040503050406030204" pitchFamily="18" charset="0"/>
                        </a:rPr>
                        <a:t>2021</a:t>
                      </a:r>
                      <a:endParaRPr lang="ru-RU" sz="1600" b="1" dirty="0">
                        <a:latin typeface="Cambria" panose="02040503050406030204" pitchFamily="18" charset="0"/>
                        <a:ea typeface="Cambria" panose="02040503050406030204" pitchFamily="18" charset="0"/>
                      </a:endParaRPr>
                    </a:p>
                  </a:txBody>
                  <a:tcPr/>
                </a:tc>
                <a:tc>
                  <a:txBody>
                    <a:bodyPr/>
                    <a:lstStyle/>
                    <a:p>
                      <a:pPr algn="ctr"/>
                      <a:r>
                        <a:rPr lang="ru-RU" sz="1600" dirty="0">
                          <a:latin typeface="Cambria" panose="02040503050406030204" pitchFamily="18" charset="0"/>
                          <a:ea typeface="Cambria" panose="02040503050406030204" pitchFamily="18" charset="0"/>
                        </a:rPr>
                        <a:t>5 +2 (ун-т </a:t>
                      </a:r>
                      <a:r>
                        <a:rPr lang="ru-RU" sz="1600" dirty="0" err="1">
                          <a:latin typeface="Cambria" panose="02040503050406030204" pitchFamily="18" charset="0"/>
                          <a:ea typeface="Cambria" panose="02040503050406030204" pitchFamily="18" charset="0"/>
                        </a:rPr>
                        <a:t>субвиконавець</a:t>
                      </a:r>
                      <a:r>
                        <a:rPr lang="ru-RU" sz="1600" dirty="0">
                          <a:latin typeface="Cambria" panose="02040503050406030204" pitchFamily="18" charset="0"/>
                          <a:ea typeface="Cambria" panose="02040503050406030204" pitchFamily="18" charset="0"/>
                        </a:rPr>
                        <a:t>)</a:t>
                      </a:r>
                    </a:p>
                  </a:txBody>
                  <a:tcPr/>
                </a:tc>
                <a:tc>
                  <a:txBody>
                    <a:bodyPr/>
                    <a:lstStyle/>
                    <a:p>
                      <a:pPr algn="ctr"/>
                      <a:r>
                        <a:rPr lang="ru-RU" sz="1600" dirty="0">
                          <a:latin typeface="Cambria" panose="02040503050406030204" pitchFamily="18" charset="0"/>
                          <a:ea typeface="Cambria" panose="02040503050406030204" pitchFamily="18" charset="0"/>
                        </a:rPr>
                        <a:t>23 794,010</a:t>
                      </a:r>
                    </a:p>
                  </a:txBody>
                  <a:tcPr/>
                </a:tc>
                <a:extLst>
                  <a:ext uri="{0D108BD9-81ED-4DB2-BD59-A6C34878D82A}">
                    <a16:rowId xmlns:a16="http://schemas.microsoft.com/office/drawing/2014/main" val="3212594574"/>
                  </a:ext>
                </a:extLst>
              </a:tr>
            </a:tbl>
          </a:graphicData>
        </a:graphic>
      </p:graphicFrame>
      <p:sp>
        <p:nvSpPr>
          <p:cNvPr id="10" name="Rectangle 2">
            <a:extLst>
              <a:ext uri="{FF2B5EF4-FFF2-40B4-BE49-F238E27FC236}">
                <a16:creationId xmlns:a16="http://schemas.microsoft.com/office/drawing/2014/main" id="{5B8508AF-7649-4FE1-B6B8-19513D5E8695}"/>
              </a:ext>
            </a:extLst>
          </p:cNvPr>
          <p:cNvSpPr>
            <a:spLocks noChangeArrowheads="1"/>
          </p:cNvSpPr>
          <p:nvPr/>
        </p:nvSpPr>
        <p:spPr bwMode="auto">
          <a:xfrm>
            <a:off x="974274" y="5116881"/>
            <a:ext cx="111687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uk-UA" altLang="ru-RU" b="1" u="none" strike="noStrike" normalizeH="0" dirty="0">
                <a:ln>
                  <a:noFill/>
                </a:ln>
                <a:effectLst/>
                <a:latin typeface="Cambria" panose="02040503050406030204" pitchFamily="18" charset="0"/>
                <a:ea typeface="Cambria" panose="02040503050406030204" pitchFamily="18" charset="0"/>
                <a:cs typeface="Arial" panose="020B0604020202020204" pitchFamily="34" charset="0"/>
              </a:rPr>
              <a:t>Гранти</a:t>
            </a:r>
            <a:r>
              <a:rPr kumimoji="0" lang="uk-UA" altLang="ru-RU" b="1" u="none" strike="noStrike" cap="all" normalizeH="0" dirty="0">
                <a:ln>
                  <a:noFill/>
                </a:ln>
                <a:effectLst/>
                <a:latin typeface="Cambria" panose="02040503050406030204" pitchFamily="18" charset="0"/>
                <a:ea typeface="Cambria" panose="02040503050406030204" pitchFamily="18" charset="0"/>
                <a:cs typeface="Arial" panose="020B0604020202020204" pitchFamily="34" charset="0"/>
              </a:rPr>
              <a:t> </a:t>
            </a:r>
            <a:r>
              <a:rPr kumimoji="0" lang="uk-UA" altLang="ru-RU" b="1" u="none" strike="noStrike" normalizeH="0" dirty="0">
                <a:ln>
                  <a:noFill/>
                </a:ln>
                <a:effectLst/>
                <a:latin typeface="Cambria" panose="02040503050406030204" pitchFamily="18" charset="0"/>
                <a:ea typeface="Cambria" panose="02040503050406030204" pitchFamily="18" charset="0"/>
                <a:cs typeface="Arial" panose="020B0604020202020204" pitchFamily="34" charset="0"/>
              </a:rPr>
              <a:t>Національного фонду досліджень України</a:t>
            </a:r>
            <a:endParaRPr kumimoji="0" lang="uk-UA" altLang="ru-RU" b="0" u="none" strike="noStrike" normalizeH="0" dirty="0">
              <a:ln>
                <a:noFill/>
              </a:ln>
              <a:effectLst/>
              <a:latin typeface="Cambria" panose="02040503050406030204" pitchFamily="18" charset="0"/>
              <a:ea typeface="Cambria" panose="02040503050406030204" pitchFamily="18" charset="0"/>
              <a:cs typeface="Arial" panose="020B0604020202020204" pitchFamily="34" charset="0"/>
            </a:endParaRPr>
          </a:p>
        </p:txBody>
      </p:sp>
      <p:pic>
        <p:nvPicPr>
          <p:cNvPr id="12" name="Рисунок 11">
            <a:extLst>
              <a:ext uri="{FF2B5EF4-FFF2-40B4-BE49-F238E27FC236}">
                <a16:creationId xmlns:a16="http://schemas.microsoft.com/office/drawing/2014/main" id="{4AAA7701-7271-4C98-A14A-AB2598D1FC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3915" y="0"/>
            <a:ext cx="631372" cy="6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0" y="1280623"/>
            <a:ext cx="461665" cy="3668580"/>
          </a:xfrm>
          <a:prstGeom prst="rect">
            <a:avLst/>
          </a:prstGeom>
          <a:noFill/>
        </p:spPr>
        <p:txBody>
          <a:bodyPr vert="vert270" wrap="square" rtlCol="0">
            <a:spAutoFit/>
          </a:bodyPr>
          <a:lstStyle/>
          <a:p>
            <a:r>
              <a:rPr lang="uk-UA" b="1" i="1" dirty="0">
                <a:solidFill>
                  <a:schemeClr val="accent2">
                    <a:lumMod val="75000"/>
                  </a:schemeClr>
                </a:solidFill>
                <a:latin typeface="Cambria" panose="02040503050406030204" pitchFamily="18" charset="0"/>
                <a:ea typeface="Cambria" panose="02040503050406030204" pitchFamily="18" charset="0"/>
              </a:rPr>
              <a:t>Комерціалізація в науці</a:t>
            </a:r>
            <a:endParaRPr lang="en-US" b="1" i="1" dirty="0">
              <a:solidFill>
                <a:schemeClr val="accent2">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52652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Диаграмма 3">
            <a:extLst>
              <a:ext uri="{FF2B5EF4-FFF2-40B4-BE49-F238E27FC236}">
                <a16:creationId xmlns:a16="http://schemas.microsoft.com/office/drawing/2014/main" id="{9AF8AFF6-9583-4456-B435-0695F00F67D9}"/>
              </a:ext>
            </a:extLst>
          </p:cNvPr>
          <p:cNvGraphicFramePr/>
          <p:nvPr>
            <p:extLst>
              <p:ext uri="{D42A27DB-BD31-4B8C-83A1-F6EECF244321}">
                <p14:modId xmlns:p14="http://schemas.microsoft.com/office/powerpoint/2010/main" val="613761559"/>
              </p:ext>
            </p:extLst>
          </p:nvPr>
        </p:nvGraphicFramePr>
        <p:xfrm>
          <a:off x="709449" y="294290"/>
          <a:ext cx="11014842" cy="656371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38DE2BDB-9605-4D7C-A999-9A992CA65B48}"/>
              </a:ext>
            </a:extLst>
          </p:cNvPr>
          <p:cNvSpPr txBox="1"/>
          <p:nvPr/>
        </p:nvSpPr>
        <p:spPr>
          <a:xfrm>
            <a:off x="0" y="1280623"/>
            <a:ext cx="461665" cy="3668580"/>
          </a:xfrm>
          <a:prstGeom prst="rect">
            <a:avLst/>
          </a:prstGeom>
          <a:noFill/>
        </p:spPr>
        <p:txBody>
          <a:bodyPr vert="vert270" wrap="square" rtlCol="0">
            <a:spAutoFit/>
          </a:bodyPr>
          <a:lstStyle/>
          <a:p>
            <a:r>
              <a:rPr lang="uk-UA" b="1" i="1" dirty="0">
                <a:solidFill>
                  <a:schemeClr val="accent2">
                    <a:lumMod val="75000"/>
                  </a:schemeClr>
                </a:solidFill>
                <a:latin typeface="Cambria" panose="02040503050406030204" pitchFamily="18" charset="0"/>
                <a:ea typeface="Cambria" panose="02040503050406030204" pitchFamily="18" charset="0"/>
              </a:rPr>
              <a:t>Комерціалізація в науці</a:t>
            </a:r>
            <a:endParaRPr lang="en-US" b="1" i="1" dirty="0">
              <a:solidFill>
                <a:schemeClr val="accent2">
                  <a:lumMod val="75000"/>
                </a:schemeClr>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4DDEC25-7EB4-413A-94E5-49A720A8601C}"/>
              </a:ext>
            </a:extLst>
          </p:cNvPr>
          <p:cNvSpPr txBox="1"/>
          <p:nvPr/>
        </p:nvSpPr>
        <p:spPr>
          <a:xfrm>
            <a:off x="1334814" y="115613"/>
            <a:ext cx="10720552" cy="707886"/>
          </a:xfrm>
          <a:prstGeom prst="rect">
            <a:avLst/>
          </a:prstGeom>
          <a:noFill/>
        </p:spPr>
        <p:txBody>
          <a:bodyPr wrap="square">
            <a:spAutoFit/>
          </a:bodyPr>
          <a:lstStyle/>
          <a:p>
            <a:pPr algn="ctr"/>
            <a:r>
              <a:rPr lang="uk-UA" sz="2000" b="1" dirty="0">
                <a:solidFill>
                  <a:srgbClr val="1F497D"/>
                </a:solidFill>
                <a:effectLst/>
                <a:latin typeface="Cambria" panose="02040503050406030204" pitchFamily="18" charset="0"/>
                <a:ea typeface="Cambria" panose="02040503050406030204" pitchFamily="18" charset="0"/>
                <a:cs typeface="Arial" panose="020B0604020202020204" pitchFamily="34" charset="0"/>
              </a:rPr>
              <a:t>Обсяг надходжень </a:t>
            </a:r>
            <a:r>
              <a:rPr lang="uk-UA" sz="2000" b="1" u="sng" dirty="0">
                <a:solidFill>
                  <a:srgbClr val="1F497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до спеціального фонду</a:t>
            </a:r>
            <a:r>
              <a:rPr lang="uk-UA" sz="2000" b="1" dirty="0">
                <a:solidFill>
                  <a:srgbClr val="1F497D"/>
                </a:solidFill>
                <a:effectLst/>
                <a:latin typeface="Cambria" panose="02040503050406030204" pitchFamily="18" charset="0"/>
                <a:ea typeface="Cambria" panose="02040503050406030204" pitchFamily="18" charset="0"/>
                <a:cs typeface="Arial" panose="020B0604020202020204" pitchFamily="34" charset="0"/>
              </a:rPr>
              <a:t> за результатами наукової та науково-технічної діяльності </a:t>
            </a:r>
            <a:r>
              <a:rPr lang="ru-UA" sz="2000" b="1">
                <a:solidFill>
                  <a:srgbClr val="1F497D"/>
                </a:solidFill>
                <a:effectLst/>
                <a:latin typeface="Cambria" panose="02040503050406030204" pitchFamily="18" charset="0"/>
                <a:ea typeface="Cambria" panose="02040503050406030204" pitchFamily="18" charset="0"/>
                <a:cs typeface="Arial" panose="020B0604020202020204" pitchFamily="34" charset="0"/>
              </a:rPr>
              <a:t>за 2019-2021 роки </a:t>
            </a:r>
            <a:r>
              <a:rPr lang="uk-UA" sz="2000" b="1">
                <a:solidFill>
                  <a:srgbClr val="1F497D"/>
                </a:solidFill>
                <a:effectLst/>
                <a:latin typeface="Cambria" panose="02040503050406030204" pitchFamily="18" charset="0"/>
                <a:ea typeface="Cambria" panose="02040503050406030204" pitchFamily="18" charset="0"/>
                <a:cs typeface="Arial" panose="020B0604020202020204" pitchFamily="34" charset="0"/>
              </a:rPr>
              <a:t>(</a:t>
            </a:r>
            <a:r>
              <a:rPr lang="uk-UA" sz="2000" b="1" dirty="0">
                <a:solidFill>
                  <a:srgbClr val="1F497D"/>
                </a:solidFill>
                <a:effectLst/>
                <a:latin typeface="Cambria" panose="02040503050406030204" pitchFamily="18" charset="0"/>
                <a:ea typeface="Cambria" panose="02040503050406030204" pitchFamily="18" charset="0"/>
                <a:cs typeface="Arial" panose="020B0604020202020204" pitchFamily="34" charset="0"/>
              </a:rPr>
              <a:t>тис. грн.)</a:t>
            </a:r>
            <a:endParaRPr lang="ru-RU" sz="2000" dirty="0"/>
          </a:p>
        </p:txBody>
      </p:sp>
    </p:spTree>
    <p:extLst>
      <p:ext uri="{BB962C8B-B14F-4D97-AF65-F5344CB8AC3E}">
        <p14:creationId xmlns:p14="http://schemas.microsoft.com/office/powerpoint/2010/main" val="1674367746"/>
      </p:ext>
    </p:extLst>
  </p:cSld>
  <p:clrMapOvr>
    <a:masterClrMapping/>
  </p:clrMapOvr>
</p:sld>
</file>

<file path=ppt/theme/theme1.xml><?xml version="1.0" encoding="utf-8"?>
<a:theme xmlns:a="http://schemas.openxmlformats.org/drawingml/2006/main" name="Уголки">
  <a:themeElements>
    <a:clrScheme name="Другая 5">
      <a:dk1>
        <a:sysClr val="windowText" lastClr="000000"/>
      </a:dk1>
      <a:lt1>
        <a:sysClr val="window" lastClr="FFFFFF"/>
      </a:lt1>
      <a:dk2>
        <a:srgbClr val="1F497D"/>
      </a:dk2>
      <a:lt2>
        <a:srgbClr val="EEECE1"/>
      </a:lt2>
      <a:accent1>
        <a:srgbClr val="4F81BD"/>
      </a:accent1>
      <a:accent2>
        <a:srgbClr val="C0504D"/>
      </a:accent2>
      <a:accent3>
        <a:srgbClr val="C1D498"/>
      </a:accent3>
      <a:accent4>
        <a:srgbClr val="8064A2"/>
      </a:accent4>
      <a:accent5>
        <a:srgbClr val="4BACC6"/>
      </a:accent5>
      <a:accent6>
        <a:srgbClr val="F79646"/>
      </a:accent6>
      <a:hlink>
        <a:srgbClr val="0000FF"/>
      </a:hlink>
      <a:folHlink>
        <a:srgbClr val="800080"/>
      </a:folHlink>
    </a:clrScheme>
    <a:fontScheme name="Custom 9">
      <a:majorFont>
        <a:latin typeface="Impact"/>
        <a:ea typeface=""/>
        <a:cs typeface=""/>
      </a:majorFont>
      <a:minorFont>
        <a:latin typeface="Arial"/>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Office_30307872_TF22874644" id="{93FE1A9D-736E-40CB-B67C-057CF5914018}" vid="{87467582-AE40-484C-8492-F76A7EBDCB0E}"/>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B3C31DB6-321D-4487-B0E2-6DD8623328A9}">
  <ds:schemaRefs>
    <ds:schemaRef ds:uri="http://schemas.microsoft.com/sharepoint/v3/contenttype/forms"/>
  </ds:schemaRefs>
</ds:datastoreItem>
</file>

<file path=customXml/itemProps2.xml><?xml version="1.0" encoding="utf-8"?>
<ds:datastoreItem xmlns:ds="http://schemas.openxmlformats.org/officeDocument/2006/customXml" ds:itemID="{B385ACAB-C996-4B2F-9E78-9D032D37D8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58E1E7B-2E87-4FF3-8F3F-2C35BCD32914}">
  <ds:schemaRefs>
    <ds:schemaRef ds:uri="http://www.w3.org/XML/1998/namespace"/>
    <ds:schemaRef ds:uri="http://purl.org/dc/terms/"/>
    <ds:schemaRef ds:uri="fb0879af-3eba-417a-a55a-ffe6dcd6ca77"/>
    <ds:schemaRef ds:uri="http://purl.org/dc/elements/1.1/"/>
    <ds:schemaRef ds:uri="http://schemas.microsoft.com/office/2006/documentManagement/types"/>
    <ds:schemaRef ds:uri="http://purl.org/dc/dcmitype/"/>
    <ds:schemaRef ds:uri="6dc4bcd6-49db-4c07-9060-8acfc67cef9f"/>
    <ds:schemaRef ds:uri="http://schemas.microsoft.com/office/2006/metadata/properties"/>
    <ds:schemaRef ds:uri="http://schemas.microsoft.com/office/infopath/2007/PartnerControls"/>
    <ds:schemaRef ds:uri="http://schemas.openxmlformats.org/package/2006/metadata/core-propertie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
  <TotalTime>0</TotalTime>
  <Words>3274</Words>
  <Application>Microsoft Office PowerPoint</Application>
  <PresentationFormat>Широкоэкранный</PresentationFormat>
  <Paragraphs>417</Paragraphs>
  <Slides>30</Slides>
  <Notes>16</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30</vt:i4>
      </vt:variant>
    </vt:vector>
  </HeadingPairs>
  <TitlesOfParts>
    <vt:vector size="40" baseType="lpstr">
      <vt:lpstr>Arial</vt:lpstr>
      <vt:lpstr>Calibri</vt:lpstr>
      <vt:lpstr>Cambria</vt:lpstr>
      <vt:lpstr>Franklin Gothic Book</vt:lpstr>
      <vt:lpstr>Franklin Gothic Demi</vt:lpstr>
      <vt:lpstr>Impact</vt:lpstr>
      <vt:lpstr>Tahoma</vt:lpstr>
      <vt:lpstr>Times New Roman</vt:lpstr>
      <vt:lpstr>Wingdings</vt:lpstr>
      <vt:lpstr>Уголки</vt:lpstr>
      <vt:lpstr>Про роботу з комерціалізації університетських науково-технічних розробок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Астрономія. Астрофізика. Радіоастрономія</vt:lpstr>
      <vt:lpstr>Презентация PowerPoint</vt:lpstr>
      <vt:lpstr>Дослідження  в галузі фізики плазми та керованого термоядерного синтезу. Новітні наноматеріали.</vt:lpstr>
      <vt:lpstr>«Розробка методик виділення ядерних ізомерів 80mBr, 127mTe, 116mIn, 198mАu, 110mAg  та радіонуклідів 56Mn, 154Eu з опромінених матриць»  «Індикатори на основі похідних хромону для флуоресцентного визначення активності β–глюкозидаз» </vt:lpstr>
      <vt:lpstr>Соціально-гуманітарні дослідження (соціологічні, маркетингові, електоральні, соціально-економічні). Міжнародні гранти, проєкти.</vt:lpstr>
      <vt:lpstr>Екологічна політика.   Біотестування. Раціональне природо- користування.</vt:lpstr>
      <vt:lpstr>«Визначення електродинамічних характеристик поглинаючих та маскуючих покриттів та участь у їх розробці»</vt:lpstr>
      <vt:lpstr>Презентация PowerPoint</vt:lpstr>
      <vt:lpstr>Презентация PowerPoint</vt:lpstr>
      <vt:lpstr>Створення проєктів організації нових об’єктів природно-заповідного фонду</vt:lpstr>
      <vt:lpstr>Практичне використання:</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2020-01-30T14:21:16Z</dcterms:created>
  <dcterms:modified xsi:type="dcterms:W3CDTF">2021-11-29T11:33:13Z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