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B6718E5-5F3C-4666-9624-8C7EFE440E72}" type="slidenum">
              <a:t>‹№›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3F7553-676D-4AD7-BDE7-C818E3D15458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1430AC6-1CB8-4173-9C4B-948FEA92E9D4}" type="slidenum">
              <a:t>‹№›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667B3F0-3A20-4D98-9164-D223C854214D}" type="slidenum">
              <a:t>‹№›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1E80DA7-1996-45A1-A7AB-2F3060B146C2}" type="slidenum">
              <a:t>‹№›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07C862B-29D9-49AF-B0BF-08ECD44A1C6A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49FB82C-18AC-4DA7-B034-95690AF495DD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073914D-921B-4F73-A164-41BF871CD0F6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F3D1E74-CAD7-4AD1-BBFE-7E2A42B5C3E3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D4EE07-FAC6-4C01-B543-42F431684442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46612B-E248-44F2-97D0-3BE1031C5605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82F12CB-D8E1-4B29-8417-DE0122B86FFB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15835AF-B7CD-4E24-888E-93175C69E932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A02E749-1EDC-4184-80C4-C2B80897C323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7ED4284-6A4E-4A9C-9918-9C78FE0E8BC1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BAA54A4-BC21-4A91-AFFC-E526CFCE8CE8}" type="slidenum">
              <a:t>‹№›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8256ECD-252D-4D69-A544-DF48B1DD4AA8}" type="slidenum">
              <a:t>‹№›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005488D-B5F6-4F3A-B2FD-AC43E73B76AD}" type="slidenum">
              <a:t>‹№›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62D8403-D791-4686-93CC-AEC981008CE9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6F9685A-E8E2-45E9-A02C-587B7C8430C0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049B2F7-EE00-4CD9-A8B7-CBAAC227C7A4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BC529D0-ED9B-463E-83A6-AF46BE130067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422524A-2BC3-41DF-AF55-EE64373DFF7F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00A2FFD-AF62-49D0-99FC-DC1A4CA74065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98A8760-113F-4124-9225-6B20647D7D63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6413D38-1C38-4114-B0E3-9AB017980A04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CE1B6AA-A99F-4C78-847E-B9D6EA3D147F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57D6B30-F730-4532-AB99-0A84F6775A31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05136C3-7C89-420E-84E6-FA485F065382}" type="slidenum">
              <a:t>‹№›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9DEA406-B96E-4D27-A426-C1C12A6FE710}" type="slidenum">
              <a:t>‹№›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C778E7F-1255-4B38-B25B-252C49D8501A}" type="slidenum">
              <a:t>‹№›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BF4FCD4-28BA-4255-A94A-1B7F7E9CF88A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9D94C1A-24F8-4889-AB12-D79CF594FC20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93478A3-2208-41DA-827E-57ABDEFAEA2D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D9C26A4-0EC5-4AF3-A40A-790478AB77A4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DC72A3-A9F4-4AEB-A4E0-A58CADD33BD3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801D060C-A6B5-48BB-A7EA-695924605E46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2C58945-10E6-40B2-BC1D-7986FFACCAD7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60B0D3A-4389-483E-B8C0-B1A7F592D61D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3F49649-73F7-42AB-BA69-AD2F5B36CA7A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ABDE876-8BF6-4EE8-B41D-3A53862AD9E2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2B8CB063-BC1F-4259-88BE-7AB8D17D7F3B}" type="slidenum">
              <a:t>‹№›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4FF74FE-987C-4D23-ACEF-9413AFE40252}" type="slidenum">
              <a:t>‹№›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8C0FAE8-F977-4D1A-9B5E-4CFDF99A5EB4}" type="slidenum">
              <a:t>‹№›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A4F3A33-489A-454E-B620-82EBB82488A4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46D7F248-2D59-405C-B1D1-6D891C31DB66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A6E01A7-64F7-4552-8D19-F16E2032B37C}" type="slidenum">
              <a:t>‹№›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1EECE3F5-E42B-4F96-ACA5-DCE84922516A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EB9B4E5B-56D9-4291-AA06-5621146672AB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71FE5385-FAAF-4F68-B465-D8BDD9F527D1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01039909-9C00-4F17-8ECD-AE759E424FEB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5D042F0B-5C84-4F33-9488-003C5341AA7D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F96129DD-022D-437C-91FC-4A3D8B19B62D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8E5D2914-7C12-4050-8C67-45039678D2F9}" type="slidenum">
              <a:t>‹№›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66C9462D-5222-49E7-9ADA-A5E81F82BF4F}" type="slidenum">
              <a:t>‹№›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84AE31-86E7-42D6-88DF-8B5F697F962A}" type="slidenum">
              <a:t>‹№›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3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3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3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4C64F7C5-E012-4826-985D-1DB93E1B80CF}" type="slidenum">
              <a:t>‹№›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70AD79F-A8F6-440B-A3D1-31BB2B892C76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A4ABD45-4091-4074-976B-C9FC3D4F1391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uk-UA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uk-UA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147710-519F-44EE-A7DE-49DB27F39B65}" type="slidenum">
              <a:t>‹№›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ирог 6"/>
          <p:cNvSpPr/>
          <p:nvPr/>
        </p:nvSpPr>
        <p:spPr>
          <a:xfrm>
            <a:off x="-1087920" y="-815760"/>
            <a:ext cx="2183400" cy="163692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>
            <a:solidFill>
              <a:srgbClr val="D1C3A0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Овал 7"/>
          <p:cNvSpPr/>
          <p:nvPr/>
        </p:nvSpPr>
        <p:spPr>
          <a:xfrm>
            <a:off x="225000" y="21240"/>
            <a:ext cx="2267640" cy="1700280"/>
          </a:xfrm>
          <a:prstGeom prst="ellipse">
            <a:avLst/>
          </a:prstGeom>
          <a:noFill/>
          <a:ln w="27305" cap="rnd">
            <a:solidFill>
              <a:srgbClr val="FFF4DD"/>
            </a:solidFill>
            <a:round/>
          </a:ln>
          <a:effectLst>
            <a:outerShdw blurRad="2556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Кольцо 10"/>
          <p:cNvSpPr/>
          <p:nvPr/>
        </p:nvSpPr>
        <p:spPr>
          <a:xfrm rot="2315400">
            <a:off x="243720" y="1053720"/>
            <a:ext cx="1499040" cy="11008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w="7350" cap="rnd">
            <a:solidFill>
              <a:srgbClr val="C6B792"/>
            </a:solidFill>
            <a:round/>
          </a:ln>
          <a:effectLst>
            <a:outerShdw blurRad="12600" dist="13979" dir="468668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Прямоугольник 11"/>
          <p:cNvSpPr/>
          <p:nvPr/>
        </p:nvSpPr>
        <p:spPr>
          <a:xfrm>
            <a:off x="1350360" y="0"/>
            <a:ext cx="1083960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Прямоугольник 14"/>
          <p:cNvSpPr/>
          <p:nvPr/>
        </p:nvSpPr>
        <p:spPr>
          <a:xfrm>
            <a:off x="1353240" y="0"/>
            <a:ext cx="9576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Овал 7"/>
          <p:cNvSpPr/>
          <p:nvPr/>
        </p:nvSpPr>
        <p:spPr>
          <a:xfrm>
            <a:off x="1228680" y="1413720"/>
            <a:ext cx="278640" cy="208440"/>
          </a:xfrm>
          <a:prstGeom prst="ellipse">
            <a:avLst/>
          </a:prstGeom>
          <a:gradFill rotWithShape="0">
            <a:gsLst>
              <a:gs pos="0">
                <a:srgbClr val="DAF5FE">
                  <a:alpha val="95294"/>
                </a:srgbClr>
              </a:gs>
              <a:gs pos="100000">
                <a:srgbClr val="00AAD4">
                  <a:alpha val="85098"/>
                </a:srgbClr>
              </a:gs>
            </a:gsLst>
            <a:path path="circle">
              <a:fillToRect l="25000" t="12000" r="75000" b="88000"/>
            </a:path>
          </a:gradFill>
          <a:ln w="2000" cap="rnd">
            <a:solidFill>
              <a:srgbClr val="308DA4">
                <a:alpha val="60000"/>
              </a:srgbClr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Овал 8"/>
          <p:cNvSpPr/>
          <p:nvPr/>
        </p:nvSpPr>
        <p:spPr>
          <a:xfrm>
            <a:off x="1542960" y="1344960"/>
            <a:ext cx="83520" cy="62280"/>
          </a:xfrm>
          <a:prstGeom prst="ellipse">
            <a:avLst/>
          </a:prstGeom>
          <a:noFill/>
          <a:ln w="12700" cap="rnd">
            <a:solidFill>
              <a:srgbClr val="317F93">
                <a:alpha val="60000"/>
              </a:srgbClr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7620120" y="6305400"/>
            <a:ext cx="385884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sldNum" idx="2"/>
          </p:nvPr>
        </p:nvSpPr>
        <p:spPr>
          <a:xfrm>
            <a:off x="11484720" y="6305400"/>
            <a:ext cx="60768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200" b="0" strike="noStrike" spc="-1">
                <a:solidFill>
                  <a:srgbClr val="B5A989"/>
                </a:solidFill>
                <a:latin typeface="Gill Sans MT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DC0FD695-D5F8-4C92-BB79-17E0E33DE842}" type="slidenum">
              <a:rPr lang="uk-UA" sz="1200" b="0" strike="noStrike" spc="-1">
                <a:solidFill>
                  <a:srgbClr val="B5A989"/>
                </a:solidFill>
                <a:latin typeface="Gill Sans MT"/>
              </a:rPr>
              <a:t>‹№›</a:t>
            </a:fld>
            <a:endParaRPr lang="uk-UA" sz="1200" b="0" strike="noStrike" spc="-1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3"/>
          </p:nvPr>
        </p:nvSpPr>
        <p:spPr>
          <a:xfrm>
            <a:off x="4775040" y="6305400"/>
            <a:ext cx="284292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1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ирог 6"/>
          <p:cNvSpPr/>
          <p:nvPr/>
        </p:nvSpPr>
        <p:spPr>
          <a:xfrm>
            <a:off x="-1087920" y="-815760"/>
            <a:ext cx="2183400" cy="163692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>
            <a:solidFill>
              <a:srgbClr val="D1C3A0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Овал 7"/>
          <p:cNvSpPr/>
          <p:nvPr/>
        </p:nvSpPr>
        <p:spPr>
          <a:xfrm>
            <a:off x="225000" y="21240"/>
            <a:ext cx="2267640" cy="1700280"/>
          </a:xfrm>
          <a:prstGeom prst="ellipse">
            <a:avLst/>
          </a:prstGeom>
          <a:noFill/>
          <a:ln w="27305" cap="rnd">
            <a:solidFill>
              <a:srgbClr val="FFF4DD"/>
            </a:solidFill>
            <a:round/>
          </a:ln>
          <a:effectLst>
            <a:outerShdw blurRad="2556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Кольцо 10"/>
          <p:cNvSpPr/>
          <p:nvPr/>
        </p:nvSpPr>
        <p:spPr>
          <a:xfrm rot="2315400">
            <a:off x="243720" y="1053720"/>
            <a:ext cx="1499040" cy="11008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w="7350" cap="rnd">
            <a:solidFill>
              <a:srgbClr val="C6B792"/>
            </a:solidFill>
            <a:round/>
          </a:ln>
          <a:effectLst>
            <a:outerShdw blurRad="12600" dist="13979" dir="468668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Прямоугольник 11"/>
          <p:cNvSpPr/>
          <p:nvPr/>
        </p:nvSpPr>
        <p:spPr>
          <a:xfrm>
            <a:off x="1350360" y="0"/>
            <a:ext cx="1083960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Прямоугольник 14"/>
          <p:cNvSpPr/>
          <p:nvPr/>
        </p:nvSpPr>
        <p:spPr>
          <a:xfrm>
            <a:off x="1353240" y="0"/>
            <a:ext cx="9576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3" name="PlaceHolder 1"/>
          <p:cNvSpPr>
            <a:spLocks noGrp="1"/>
          </p:cNvSpPr>
          <p:nvPr>
            <p:ph type="ftr" idx="4"/>
          </p:nvPr>
        </p:nvSpPr>
        <p:spPr>
          <a:xfrm>
            <a:off x="7620120" y="6305400"/>
            <a:ext cx="385884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sldNum" idx="5"/>
          </p:nvPr>
        </p:nvSpPr>
        <p:spPr>
          <a:xfrm>
            <a:off x="11484720" y="6305400"/>
            <a:ext cx="60768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200" b="0" strike="noStrike" spc="-1">
                <a:solidFill>
                  <a:srgbClr val="B5A989"/>
                </a:solidFill>
                <a:latin typeface="Gill Sans MT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AFFC54B6-5921-4F9D-B52F-4C855BE801C0}" type="slidenum">
              <a:rPr lang="uk-UA" sz="1200" b="0" strike="noStrike" spc="-1">
                <a:solidFill>
                  <a:srgbClr val="B5A989"/>
                </a:solidFill>
                <a:latin typeface="Gill Sans MT"/>
              </a:rPr>
              <a:t>‹№›</a:t>
            </a:fld>
            <a:endParaRPr lang="uk-UA" sz="1200" b="0" strike="noStrike" spc="-1"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dt" idx="6"/>
          </p:nvPr>
        </p:nvSpPr>
        <p:spPr>
          <a:xfrm>
            <a:off x="4775040" y="6305400"/>
            <a:ext cx="284292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Пирог 6"/>
          <p:cNvSpPr/>
          <p:nvPr/>
        </p:nvSpPr>
        <p:spPr>
          <a:xfrm>
            <a:off x="-1087920" y="-815760"/>
            <a:ext cx="2184120" cy="16376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>
            <a:solidFill>
              <a:srgbClr val="FFEC61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5" name="Овал 7"/>
          <p:cNvSpPr/>
          <p:nvPr/>
        </p:nvSpPr>
        <p:spPr>
          <a:xfrm>
            <a:off x="225000" y="21240"/>
            <a:ext cx="2268360" cy="1701000"/>
          </a:xfrm>
          <a:prstGeom prst="ellipse">
            <a:avLst/>
          </a:prstGeom>
          <a:noFill/>
          <a:ln w="27305" cap="rnd">
            <a:solidFill>
              <a:srgbClr val="FFF9DA"/>
            </a:solidFill>
            <a:round/>
          </a:ln>
          <a:effectLst>
            <a:outerShdw blurRad="2556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6" name="Кольцо 10"/>
          <p:cNvSpPr/>
          <p:nvPr/>
        </p:nvSpPr>
        <p:spPr>
          <a:xfrm rot="2315400">
            <a:off x="243720" y="1054440"/>
            <a:ext cx="1499760" cy="11016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FFEC6C">
                  <a:alpha val="60000"/>
                </a:srgbClr>
              </a:gs>
              <a:gs pos="100000">
                <a:srgbClr val="FFFDF4">
                  <a:alpha val="70196"/>
                </a:srgbClr>
              </a:gs>
            </a:gsLst>
            <a:lin ang="13500000"/>
          </a:gradFill>
          <a:ln w="7350" cap="rnd">
            <a:solidFill>
              <a:srgbClr val="FBE54E"/>
            </a:solidFill>
            <a:round/>
          </a:ln>
          <a:effectLst>
            <a:outerShdw blurRad="12600" dist="13979" dir="468668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7" name="Прямоугольник 11"/>
          <p:cNvSpPr/>
          <p:nvPr/>
        </p:nvSpPr>
        <p:spPr>
          <a:xfrm>
            <a:off x="1350360" y="0"/>
            <a:ext cx="1084032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8" name="Прямоугольник 14"/>
          <p:cNvSpPr/>
          <p:nvPr/>
        </p:nvSpPr>
        <p:spPr>
          <a:xfrm>
            <a:off x="1353240" y="0"/>
            <a:ext cx="96480" cy="68569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uk-UA" sz="18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00" name="PlaceHolder 2"/>
          <p:cNvSpPr>
            <a:spLocks noGrp="1"/>
          </p:cNvSpPr>
          <p:nvPr>
            <p:ph type="ftr" idx="7"/>
          </p:nvPr>
        </p:nvSpPr>
        <p:spPr>
          <a:xfrm>
            <a:off x="7620120" y="6305400"/>
            <a:ext cx="3859560" cy="47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101" name="PlaceHolder 3"/>
          <p:cNvSpPr>
            <a:spLocks noGrp="1"/>
          </p:cNvSpPr>
          <p:nvPr>
            <p:ph type="sldNum" idx="8"/>
          </p:nvPr>
        </p:nvSpPr>
        <p:spPr>
          <a:xfrm>
            <a:off x="11484720" y="6305400"/>
            <a:ext cx="608400" cy="47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200" b="0" strike="noStrike" spc="-1">
                <a:solidFill>
                  <a:srgbClr val="E0CE50"/>
                </a:solidFill>
                <a:latin typeface="Gill Sans MT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4EEC3FCE-5427-423E-982C-FFF3F2B09ECE}" type="slidenum">
              <a:rPr lang="uk-UA" sz="1200" b="0" strike="noStrike" spc="-1">
                <a:solidFill>
                  <a:srgbClr val="E0CE50"/>
                </a:solidFill>
                <a:latin typeface="Gill Sans MT"/>
              </a:rPr>
              <a:t>‹№›</a:t>
            </a:fld>
            <a:endParaRPr lang="uk-UA" sz="1200" b="0" strike="noStrike" spc="-1">
              <a:latin typeface="Times New Roman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dt" idx="9"/>
          </p:nvPr>
        </p:nvSpPr>
        <p:spPr>
          <a:xfrm>
            <a:off x="4775040" y="6305400"/>
            <a:ext cx="2843640" cy="475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Пирог 6"/>
          <p:cNvSpPr/>
          <p:nvPr/>
        </p:nvSpPr>
        <p:spPr>
          <a:xfrm>
            <a:off x="-1087920" y="-815760"/>
            <a:ext cx="2183400" cy="163692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>
            <a:solidFill>
              <a:srgbClr val="D1C3A0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1" name="Овал 7"/>
          <p:cNvSpPr/>
          <p:nvPr/>
        </p:nvSpPr>
        <p:spPr>
          <a:xfrm>
            <a:off x="225000" y="21240"/>
            <a:ext cx="2267640" cy="1700280"/>
          </a:xfrm>
          <a:prstGeom prst="ellipse">
            <a:avLst/>
          </a:prstGeom>
          <a:noFill/>
          <a:ln w="27305" cap="rnd">
            <a:solidFill>
              <a:srgbClr val="FFF4DD"/>
            </a:solidFill>
            <a:round/>
          </a:ln>
          <a:effectLst>
            <a:outerShdw blurRad="2556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2" name="Кольцо 10"/>
          <p:cNvSpPr/>
          <p:nvPr/>
        </p:nvSpPr>
        <p:spPr>
          <a:xfrm rot="2315400">
            <a:off x="243720" y="1053720"/>
            <a:ext cx="1499040" cy="11008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w="7350" cap="rnd">
            <a:solidFill>
              <a:srgbClr val="C6B792"/>
            </a:solidFill>
            <a:round/>
          </a:ln>
          <a:effectLst>
            <a:outerShdw blurRad="12600" dist="13979" dir="468668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3" name="Прямоугольник 11"/>
          <p:cNvSpPr/>
          <p:nvPr/>
        </p:nvSpPr>
        <p:spPr>
          <a:xfrm>
            <a:off x="1350360" y="0"/>
            <a:ext cx="1083960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4" name="Прямоугольник 14"/>
          <p:cNvSpPr/>
          <p:nvPr/>
        </p:nvSpPr>
        <p:spPr>
          <a:xfrm>
            <a:off x="1353240" y="0"/>
            <a:ext cx="9576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5" name="PlaceHolder 1"/>
          <p:cNvSpPr>
            <a:spLocks noGrp="1"/>
          </p:cNvSpPr>
          <p:nvPr>
            <p:ph type="ftr" idx="10"/>
          </p:nvPr>
        </p:nvSpPr>
        <p:spPr>
          <a:xfrm>
            <a:off x="7620120" y="6305400"/>
            <a:ext cx="385884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146" name="PlaceHolder 2"/>
          <p:cNvSpPr>
            <a:spLocks noGrp="1"/>
          </p:cNvSpPr>
          <p:nvPr>
            <p:ph type="sldNum" idx="11"/>
          </p:nvPr>
        </p:nvSpPr>
        <p:spPr>
          <a:xfrm>
            <a:off x="11484720" y="6305400"/>
            <a:ext cx="60768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200" b="0" strike="noStrike" spc="-1">
                <a:solidFill>
                  <a:srgbClr val="B5A989"/>
                </a:solidFill>
                <a:latin typeface="Gill Sans MT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B74830D2-FE8D-4FF8-AEF8-0123FFC58FE5}" type="slidenum">
              <a:rPr lang="uk-UA" sz="1200" b="0" strike="noStrike" spc="-1">
                <a:solidFill>
                  <a:srgbClr val="B5A989"/>
                </a:solidFill>
                <a:latin typeface="Gill Sans MT"/>
              </a:rPr>
              <a:t>‹№›</a:t>
            </a:fld>
            <a:endParaRPr lang="uk-UA" sz="1200" b="0" strike="noStrike" spc="-1"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dt" idx="12"/>
          </p:nvPr>
        </p:nvSpPr>
        <p:spPr>
          <a:xfrm>
            <a:off x="4775040" y="6305400"/>
            <a:ext cx="284292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148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Пирог 6" hidden="1"/>
          <p:cNvSpPr/>
          <p:nvPr/>
        </p:nvSpPr>
        <p:spPr>
          <a:xfrm>
            <a:off x="-1087920" y="-815760"/>
            <a:ext cx="2183400" cy="163692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>
            <a:solidFill>
              <a:srgbClr val="D1C3A0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7" name="Овал 7" hidden="1"/>
          <p:cNvSpPr/>
          <p:nvPr/>
        </p:nvSpPr>
        <p:spPr>
          <a:xfrm>
            <a:off x="225000" y="21240"/>
            <a:ext cx="2267640" cy="1700280"/>
          </a:xfrm>
          <a:prstGeom prst="ellipse">
            <a:avLst/>
          </a:prstGeom>
          <a:noFill/>
          <a:ln w="27305" cap="rnd">
            <a:solidFill>
              <a:srgbClr val="FFF4DD"/>
            </a:solidFill>
            <a:round/>
          </a:ln>
          <a:effectLst>
            <a:outerShdw blurRad="2556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8" name="Кольцо 10" hidden="1"/>
          <p:cNvSpPr/>
          <p:nvPr/>
        </p:nvSpPr>
        <p:spPr>
          <a:xfrm rot="2315400">
            <a:off x="243720" y="1053720"/>
            <a:ext cx="1499040" cy="110088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rgbClr val="EED18E">
                  <a:alpha val="60000"/>
                </a:srgbClr>
              </a:gs>
              <a:gs pos="100000">
                <a:srgbClr val="FEFAF6">
                  <a:alpha val="70196"/>
                </a:srgbClr>
              </a:gs>
            </a:gsLst>
            <a:lin ang="13500000"/>
          </a:gradFill>
          <a:ln w="7350" cap="rnd">
            <a:solidFill>
              <a:srgbClr val="C6B792"/>
            </a:solidFill>
            <a:round/>
          </a:ln>
          <a:effectLst>
            <a:outerShdw blurRad="12600" dist="13979" dir="468668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9" name="Прямоугольник 11" hidden="1"/>
          <p:cNvSpPr/>
          <p:nvPr/>
        </p:nvSpPr>
        <p:spPr>
          <a:xfrm>
            <a:off x="1350360" y="0"/>
            <a:ext cx="1083960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0" name="Прямоугольник 14" hidden="1"/>
          <p:cNvSpPr/>
          <p:nvPr/>
        </p:nvSpPr>
        <p:spPr>
          <a:xfrm>
            <a:off x="1353240" y="0"/>
            <a:ext cx="9576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1" name="Прямоугольник 4"/>
          <p:cNvSpPr/>
          <p:nvPr/>
        </p:nvSpPr>
        <p:spPr>
          <a:xfrm>
            <a:off x="1353240" y="0"/>
            <a:ext cx="1083672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2" name="Прямоугольник 5"/>
          <p:cNvSpPr/>
          <p:nvPr/>
        </p:nvSpPr>
        <p:spPr>
          <a:xfrm>
            <a:off x="1353240" y="0"/>
            <a:ext cx="9576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2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3" name="PlaceHolder 1"/>
          <p:cNvSpPr>
            <a:spLocks noGrp="1"/>
          </p:cNvSpPr>
          <p:nvPr>
            <p:ph type="ftr" idx="13"/>
          </p:nvPr>
        </p:nvSpPr>
        <p:spPr>
          <a:xfrm>
            <a:off x="7620120" y="6305400"/>
            <a:ext cx="385884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194" name="PlaceHolder 2"/>
          <p:cNvSpPr>
            <a:spLocks noGrp="1"/>
          </p:cNvSpPr>
          <p:nvPr>
            <p:ph type="sldNum" idx="14"/>
          </p:nvPr>
        </p:nvSpPr>
        <p:spPr>
          <a:xfrm>
            <a:off x="11484720" y="6305400"/>
            <a:ext cx="60768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uk-UA" sz="1200" b="0" strike="noStrike" spc="-1">
                <a:solidFill>
                  <a:srgbClr val="B5A989"/>
                </a:solidFill>
                <a:latin typeface="Gill Sans MT"/>
              </a:defRPr>
            </a:lvl1pPr>
          </a:lstStyle>
          <a:p>
            <a:pPr algn="ctr">
              <a:lnSpc>
                <a:spcPct val="100000"/>
              </a:lnSpc>
              <a:buNone/>
            </a:pPr>
            <a:fld id="{6ACCCC27-ED3E-4146-AD1F-7B72BD88308C}" type="slidenum">
              <a:rPr lang="uk-UA" sz="1200" b="0" strike="noStrike" spc="-1">
                <a:solidFill>
                  <a:srgbClr val="B5A989"/>
                </a:solidFill>
                <a:latin typeface="Gill Sans MT"/>
              </a:rPr>
              <a:t>‹№›</a:t>
            </a:fld>
            <a:endParaRPr lang="uk-UA" sz="1200" b="0" strike="noStrike" spc="-1">
              <a:latin typeface="Times New Roman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dt" idx="15"/>
          </p:nvPr>
        </p:nvSpPr>
        <p:spPr>
          <a:xfrm>
            <a:off x="4775040" y="6305400"/>
            <a:ext cx="2842920" cy="47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uk-UA" sz="1400" b="0" strike="noStrike" spc="-1">
                <a:latin typeface="Times New Roman"/>
              </a:defRPr>
            </a:lvl1pPr>
          </a:lstStyle>
          <a:p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19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uk-UA" sz="4400" b="0" strike="noStrike" spc="-1">
                <a:latin typeface="Arial"/>
              </a:rPr>
              <a:t>Для правки тексту заголовка клацніть мишею</a:t>
            </a:r>
          </a:p>
        </p:txBody>
      </p:sp>
      <p:sp>
        <p:nvSpPr>
          <p:cNvPr id="19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0" strike="noStrike" spc="-1">
                <a:latin typeface="Arial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800" b="0" strike="noStrike" spc="-1">
                <a:latin typeface="Arial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400" b="0" strike="noStrike" spc="-1">
                <a:latin typeface="Arial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uk-UA" sz="2000" b="0" strike="noStrike" spc="-1">
                <a:latin typeface="Arial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2000" b="0" strike="noStrike" spc="-1">
                <a:latin typeface="Arial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800000" y="2998800"/>
            <a:ext cx="9702720" cy="2919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spcAft>
                <a:spcPts val="1199"/>
              </a:spcAft>
              <a:buNone/>
            </a:pPr>
            <a:r>
              <a:rPr lang="uk-UA" sz="6000" b="1" strike="noStrike" spc="-1">
                <a:solidFill>
                  <a:srgbClr val="C58D01"/>
                </a:solidFill>
                <a:latin typeface="Arial"/>
              </a:rPr>
              <a:t>ПРО ХІД АКРЕДИТАЦІЇ </a:t>
            </a:r>
            <a:r>
              <a:rPr sz="6000"/>
              <a:t/>
            </a:r>
            <a:br>
              <a:rPr sz="6000"/>
            </a:br>
            <a:r>
              <a:rPr lang="uk-UA" sz="6000" b="1" strike="noStrike" spc="-1">
                <a:solidFill>
                  <a:srgbClr val="C58D01"/>
                </a:solidFill>
                <a:latin typeface="Arial"/>
              </a:rPr>
              <a:t>ОСВІТНІХ ПРОГРАМ </a:t>
            </a:r>
            <a:r>
              <a:rPr sz="6000"/>
              <a:t/>
            </a:r>
            <a:br>
              <a:rPr sz="6000"/>
            </a:br>
            <a:r>
              <a:rPr lang="uk-UA" sz="6000" b="1" strike="noStrike" spc="-1">
                <a:solidFill>
                  <a:srgbClr val="C58D01"/>
                </a:solidFill>
                <a:latin typeface="Arial"/>
              </a:rPr>
              <a:t>у 2022 році</a:t>
            </a:r>
            <a:endParaRPr lang="uk-UA" sz="6000" b="0" strike="noStrike" spc="-1"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subTitle"/>
          </p:nvPr>
        </p:nvSpPr>
        <p:spPr>
          <a:xfrm>
            <a:off x="2589120" y="6041520"/>
            <a:ext cx="8913600" cy="586080"/>
          </a:xfrm>
          <a:prstGeom prst="rect">
            <a:avLst/>
          </a:prstGeom>
          <a:noFill/>
          <a:ln w="0">
            <a:noFill/>
          </a:ln>
        </p:spPr>
        <p:txBody>
          <a:bodyPr lIns="90000" tIns="0" rIns="90000" bIns="45000" anchor="t">
            <a:normAutofit/>
          </a:bodyPr>
          <a:lstStyle/>
          <a:p>
            <a:pPr marL="27360" algn="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2800" b="1" i="1" strike="noStrike" spc="-1" dirty="0" smtClean="0">
                <a:solidFill>
                  <a:srgbClr val="3B1D15"/>
                </a:solidFill>
                <a:latin typeface="Arial"/>
              </a:rPr>
              <a:t>Доповідач</a:t>
            </a:r>
            <a:r>
              <a:rPr lang="ru-RU" sz="2800" b="1" i="1" strike="noStrike" spc="-1" dirty="0" smtClean="0">
                <a:solidFill>
                  <a:srgbClr val="3B1D15"/>
                </a:solidFill>
                <a:latin typeface="Arial"/>
              </a:rPr>
              <a:t>: </a:t>
            </a:r>
            <a:r>
              <a:rPr lang="uk-UA" sz="2800" b="1" i="1" strike="noStrike" spc="-1" dirty="0" smtClean="0">
                <a:solidFill>
                  <a:srgbClr val="3B1D15"/>
                </a:solidFill>
                <a:latin typeface="Arial"/>
              </a:rPr>
              <a:t>Олександр </a:t>
            </a:r>
            <a:r>
              <a:rPr lang="ru-RU" sz="2800" b="1" i="1" strike="noStrike" spc="-1" dirty="0" smtClean="0">
                <a:solidFill>
                  <a:srgbClr val="3B1D15"/>
                </a:solidFill>
                <a:latin typeface="Arial"/>
              </a:rPr>
              <a:t>ГОЛОВКО</a:t>
            </a:r>
            <a:endParaRPr lang="uk-UA" sz="2800" b="0" strike="noStrike" spc="-1" dirty="0">
              <a:latin typeface="Arial"/>
            </a:endParaRPr>
          </a:p>
        </p:txBody>
      </p:sp>
      <p:pic>
        <p:nvPicPr>
          <p:cNvPr id="236" name="Picture 3"/>
          <p:cNvPicPr/>
          <p:nvPr/>
        </p:nvPicPr>
        <p:blipFill>
          <a:blip r:embed="rId2"/>
          <a:stretch/>
        </p:blipFill>
        <p:spPr>
          <a:xfrm>
            <a:off x="1693800" y="465120"/>
            <a:ext cx="2447280" cy="2442600"/>
          </a:xfrm>
          <a:prstGeom prst="rect">
            <a:avLst/>
          </a:prstGeom>
          <a:ln w="0">
            <a:noFill/>
          </a:ln>
        </p:spPr>
      </p:pic>
      <p:sp>
        <p:nvSpPr>
          <p:cNvPr id="237" name="TextBox 4"/>
          <p:cNvSpPr/>
          <p:nvPr/>
        </p:nvSpPr>
        <p:spPr>
          <a:xfrm>
            <a:off x="4267080" y="902520"/>
            <a:ext cx="7219440" cy="820800"/>
          </a:xfrm>
          <a:prstGeom prst="rect">
            <a:avLst/>
          </a:prstGeom>
          <a:gradFill rotWithShape="0">
            <a:gsLst>
              <a:gs pos="0">
                <a:srgbClr val="576BAB"/>
              </a:gs>
              <a:gs pos="100000">
                <a:srgbClr val="254086"/>
              </a:gs>
            </a:gsLst>
            <a:path path="circle">
              <a:fillToRect l="50000" t="50000" r="50000" b="50000"/>
            </a:path>
          </a:gradFill>
          <a:ln>
            <a:solidFill>
              <a:srgbClr val="475A8D"/>
            </a:solidFill>
            <a:round/>
          </a:ln>
          <a:effectLst>
            <a:outerShdw blurRad="63360" dist="25560" dir="5400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uk-UA" sz="4800" b="1" strike="noStrike" spc="-1">
                <a:solidFill>
                  <a:srgbClr val="FFFFFF"/>
                </a:solidFill>
                <a:latin typeface="Arial"/>
                <a:ea typeface="DejaVu Sans"/>
              </a:rPr>
              <a:t>Засідання Вченої ради</a:t>
            </a:r>
            <a:endParaRPr lang="uk-UA" sz="4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92000" lnSpcReduction="100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4800" b="0" u="sng" strike="noStrike" spc="-1" dirty="0">
                <a:solidFill>
                  <a:srgbClr val="000000"/>
                </a:solidFill>
                <a:uFillTx/>
                <a:latin typeface="Gill Sans MT"/>
              </a:rPr>
              <a:t>ЗАХОДИ ІЗ ПОКРАЩЕННЯ ПІДГОТОВКИ ДО ПРОВЕДЕННЯ АКРЕДИТАЦІЇ ОП:</a:t>
            </a: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організовано проведення семінарів для гарантів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освітніх програм</a:t>
            </a: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розроблено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методичні  рекомендації з підготовки до акредитації освітніх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програм</a:t>
            </a:r>
            <a:endParaRPr lang="uk-UA" sz="4800" b="0" strike="noStrike" spc="-1" dirty="0">
              <a:latin typeface="Arial"/>
            </a:endParaRPr>
          </a:p>
        </p:txBody>
      </p:sp>
      <p:pic>
        <p:nvPicPr>
          <p:cNvPr id="261" name="Picture 6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82000" lnSpcReduction="20000"/>
          </a:bodyPr>
          <a:lstStyle/>
          <a:p>
            <a:pPr algn="just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запроваджено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звітування гарантів ОП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про результати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акредитаційної експертизи та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щодо плану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заходів із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врахуванням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зауважень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експертів</a:t>
            </a: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упорядковано проведення опитувань (анкетування) учасників освітнього процесу, зокрема здобувачів, викладачів, випускників, роботодавців, інших </a:t>
            </a:r>
            <a:r>
              <a:rPr lang="uk-UA" sz="4800" b="0" strike="noStrike" spc="-1" dirty="0" err="1" smtClean="0">
                <a:solidFill>
                  <a:srgbClr val="000000"/>
                </a:solidFill>
                <a:latin typeface="Gill Sans MT"/>
              </a:rPr>
              <a:t>стейкхолдерів</a:t>
            </a:r>
            <a:endParaRPr lang="uk-UA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</p:txBody>
      </p:sp>
      <p:pic>
        <p:nvPicPr>
          <p:cNvPr id="264" name="Picture 7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63500" lnSpcReduction="200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  <a:p>
            <a:pPr marL="216000" indent="-216000" algn="ctr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за графіком проводились наради з робочими групами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ОП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, керівництвом факультету/інституту, учасниками зустрічей (фокус групами), науково-педагогічними працівниками, задіяними в реалізації ОП, представниками підрозділів з організації та супроводу освітнього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процесу</a:t>
            </a:r>
            <a:endParaRPr lang="uk-UA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  <a:p>
            <a:pPr marL="216000" indent="-216000" algn="ctr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у квітні-червні 2022 року проведено аналіз освітніх програм щодо відповідності їх чинним стандартам вищої освіти та професійним стандартам в частині </a:t>
            </a:r>
            <a:r>
              <a:rPr lang="uk-UA" sz="4800" b="0" strike="noStrike" spc="-1" dirty="0" err="1">
                <a:solidFill>
                  <a:srgbClr val="000000"/>
                </a:solidFill>
                <a:latin typeface="Gill Sans MT"/>
              </a:rPr>
              <a:t>компетентностей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</a:rPr>
              <a:t> та програмних результатів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</a:rPr>
              <a:t>навчання</a:t>
            </a:r>
            <a:endParaRPr lang="uk-UA" sz="4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</p:txBody>
      </p:sp>
      <p:pic>
        <p:nvPicPr>
          <p:cNvPr id="267" name="Picture 8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85500" lnSpcReduction="10000"/>
          </a:bodyPr>
          <a:lstStyle/>
          <a:p>
            <a:pPr algn="just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відповідно до Ліцензійних умов провадження освітньої діяльності в </a:t>
            </a:r>
            <a:r>
              <a:rPr lang="uk-UA" sz="4800" b="0" strike="noStrike" spc="-1">
                <a:solidFill>
                  <a:srgbClr val="000000"/>
                </a:solidFill>
                <a:latin typeface="Gill Sans MT"/>
                <a:ea typeface="Microsoft YaHei"/>
              </a:rPr>
              <a:t>університеті </a:t>
            </a:r>
            <a:r>
              <a:rPr lang="uk-UA" sz="4800" b="0" strike="noStrike" spc="-1" smtClean="0">
                <a:solidFill>
                  <a:srgbClr val="000000"/>
                </a:solidFill>
                <a:latin typeface="Gill Sans MT"/>
                <a:ea typeface="Microsoft YaHei"/>
              </a:rPr>
              <a:t>встановлено </a:t>
            </a:r>
            <a:r>
              <a:rPr lang="uk-UA" sz="48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новий порядок використання ліцензованого обсягу на рівнях вищої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  <a:ea typeface="Microsoft YaHei"/>
              </a:rPr>
              <a:t>освіти</a:t>
            </a:r>
            <a:endParaRPr lang="uk-UA" sz="4800" b="0" strike="noStrike" spc="-1" dirty="0">
              <a:latin typeface="Arial"/>
            </a:endParaRPr>
          </a:p>
          <a:p>
            <a:pPr marL="216000" indent="-21600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uk-UA" sz="48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розпочато роботу з моніторингу та оптимізації освітніх </a:t>
            </a:r>
            <a:r>
              <a:rPr lang="uk-UA" sz="4800" b="0" strike="noStrike" spc="-1" dirty="0" smtClean="0">
                <a:solidFill>
                  <a:srgbClr val="000000"/>
                </a:solidFill>
                <a:latin typeface="Gill Sans MT"/>
                <a:ea typeface="Microsoft YaHei"/>
              </a:rPr>
              <a:t>програм</a:t>
            </a:r>
            <a:endParaRPr lang="uk-UA" sz="4800" b="0" strike="noStrike" spc="-1" dirty="0">
              <a:latin typeface="Arial"/>
            </a:endParaRPr>
          </a:p>
        </p:txBody>
      </p:sp>
      <p:pic>
        <p:nvPicPr>
          <p:cNvPr id="270" name="Picture 9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Box 1"/>
          <p:cNvSpPr/>
          <p:nvPr/>
        </p:nvSpPr>
        <p:spPr>
          <a:xfrm>
            <a:off x="2206869" y="430822"/>
            <a:ext cx="9451731" cy="609252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endParaRPr lang="uk-UA" sz="6600" b="0" strike="noStrike" spc="-1" dirty="0" smtClean="0">
              <a:solidFill>
                <a:srgbClr val="000000"/>
              </a:solidFill>
              <a:latin typeface="Gill Sans MT"/>
              <a:ea typeface="DejaVu Sans"/>
            </a:endParaRPr>
          </a:p>
          <a:p>
            <a:pPr>
              <a:lnSpc>
                <a:spcPct val="100000"/>
              </a:lnSpc>
              <a:buNone/>
            </a:pPr>
            <a:endParaRPr lang="uk-UA" sz="66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uk-UA" sz="7200" b="0" strike="noStrike" spc="-1" dirty="0" smtClean="0">
                <a:solidFill>
                  <a:schemeClr val="accent2">
                    <a:lumMod val="75000"/>
                  </a:schemeClr>
                </a:solidFill>
                <a:latin typeface="Gill Sans MT"/>
                <a:ea typeface="DejaVu Sans"/>
              </a:rPr>
              <a:t>ДЯКУЮ </a:t>
            </a:r>
            <a:r>
              <a:rPr lang="uk-UA" sz="7200" b="0" strike="noStrike" spc="-1" dirty="0">
                <a:solidFill>
                  <a:schemeClr val="accent2">
                    <a:lumMod val="75000"/>
                  </a:schemeClr>
                </a:solidFill>
                <a:latin typeface="Gill Sans MT"/>
                <a:ea typeface="DejaVu Sans"/>
              </a:rPr>
              <a:t>ЗА УВАГУ</a:t>
            </a:r>
            <a:r>
              <a:rPr lang="uk-UA" sz="7200" b="0" strike="noStrike" spc="-1" dirty="0" smtClean="0">
                <a:solidFill>
                  <a:schemeClr val="accent2">
                    <a:lumMod val="75000"/>
                  </a:schemeClr>
                </a:solidFill>
                <a:latin typeface="Gill Sans MT"/>
                <a:ea typeface="DejaVu Sans"/>
              </a:rPr>
              <a:t>!</a:t>
            </a:r>
          </a:p>
          <a:p>
            <a:pPr>
              <a:lnSpc>
                <a:spcPct val="100000"/>
              </a:lnSpc>
              <a:buNone/>
            </a:pPr>
            <a:endParaRPr lang="uk-UA" sz="66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uk-UA" sz="6000" b="0" strike="noStrike" spc="-1" smtClean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uk-UA" sz="6000" b="0" strike="noStrike" spc="-1" dirty="0" smtClean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2" name="Picture 2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950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5400" b="1" strike="noStrike" spc="-1" dirty="0">
                <a:solidFill>
                  <a:srgbClr val="000000"/>
                </a:solidFill>
                <a:latin typeface="Gill Sans MT"/>
              </a:rPr>
              <a:t>У 2022 році були заплановані до проведення акредитації 18 ОП за першим, другим та третім рівнями вищої освіти </a:t>
            </a:r>
            <a:endParaRPr lang="uk-UA" sz="5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3600" b="0" strike="noStrike" spc="-1" dirty="0">
              <a:latin typeface="Arial"/>
            </a:endParaRPr>
          </a:p>
        </p:txBody>
      </p:sp>
      <p:pic>
        <p:nvPicPr>
          <p:cNvPr id="240" name="Picture 2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965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4800" b="1" strike="noStrike" spc="-1" dirty="0">
                <a:solidFill>
                  <a:srgbClr val="000000"/>
                </a:solidFill>
                <a:latin typeface="Gill Sans MT"/>
              </a:rPr>
              <a:t>У січні-лютому за результатами проведеної акредитаційної експертизи отримано 4 сертифікати </a:t>
            </a:r>
            <a:r>
              <a:rPr lang="uk-UA" sz="4800" b="1" strike="noStrike" spc="-1" dirty="0" smtClean="0">
                <a:solidFill>
                  <a:srgbClr val="000000"/>
                </a:solidFill>
                <a:latin typeface="Gill Sans MT"/>
              </a:rPr>
              <a:t>про акредитацію освітніх програм</a:t>
            </a: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3700" b="1" strike="noStrike" spc="-1" dirty="0" smtClean="0">
                <a:solidFill>
                  <a:srgbClr val="000000"/>
                </a:solidFill>
                <a:latin typeface="Gill Sans MT"/>
              </a:rPr>
              <a:t>(</a:t>
            </a:r>
            <a:r>
              <a:rPr lang="uk-UA" sz="3700" b="1" strike="noStrike" spc="-1" dirty="0" smtClean="0">
                <a:solidFill>
                  <a:srgbClr val="000000"/>
                </a:solidFill>
                <a:latin typeface="Gill Sans MT"/>
              </a:rPr>
              <a:t>бакалаврського рівня</a:t>
            </a:r>
            <a:r>
              <a:rPr lang="en-US" sz="3700" b="1" strike="noStrike" spc="-1" dirty="0" smtClean="0">
                <a:solidFill>
                  <a:srgbClr val="000000"/>
                </a:solidFill>
                <a:latin typeface="Gill Sans MT"/>
              </a:rPr>
              <a:t> – 1</a:t>
            </a:r>
            <a:r>
              <a:rPr lang="uk-UA" sz="3700" b="1" strike="noStrike" spc="-1" dirty="0" smtClean="0">
                <a:solidFill>
                  <a:srgbClr val="000000"/>
                </a:solidFill>
                <a:latin typeface="Gill Sans MT"/>
              </a:rPr>
              <a:t>, магістерського</a:t>
            </a:r>
            <a:r>
              <a:rPr lang="en-US" sz="3700" b="1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700" b="1" spc="-1" dirty="0" smtClean="0">
                <a:solidFill>
                  <a:srgbClr val="000000"/>
                </a:solidFill>
                <a:latin typeface="Gill Sans MT"/>
              </a:rPr>
              <a:t>– </a:t>
            </a:r>
            <a:r>
              <a:rPr lang="en-US" sz="3700" b="1" spc="-1" dirty="0">
                <a:solidFill>
                  <a:srgbClr val="000000"/>
                </a:solidFill>
                <a:latin typeface="Gill Sans MT"/>
              </a:rPr>
              <a:t>1</a:t>
            </a:r>
            <a:r>
              <a:rPr lang="uk-UA" sz="3700" b="1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lang="uk-UA" sz="3700" b="1" strike="noStrike" spc="-1" dirty="0" err="1" smtClean="0">
                <a:solidFill>
                  <a:srgbClr val="000000"/>
                </a:solidFill>
                <a:latin typeface="Gill Sans MT"/>
              </a:rPr>
              <a:t>освітньо</a:t>
            </a:r>
            <a:r>
              <a:rPr lang="uk-UA" sz="3700" b="1" strike="noStrike" spc="-1" dirty="0" smtClean="0">
                <a:solidFill>
                  <a:srgbClr val="000000"/>
                </a:solidFill>
                <a:latin typeface="Gill Sans MT"/>
              </a:rPr>
              <a:t>-наукового</a:t>
            </a:r>
            <a:r>
              <a:rPr lang="en-US" sz="3700" b="1" strike="noStrike" spc="-1" dirty="0" smtClean="0">
                <a:solidFill>
                  <a:srgbClr val="000000"/>
                </a:solidFill>
                <a:latin typeface="Gill Sans MT"/>
              </a:rPr>
              <a:t> </a:t>
            </a:r>
            <a:r>
              <a:rPr lang="en-US" sz="3700" b="1" spc="-1" dirty="0">
                <a:solidFill>
                  <a:srgbClr val="000000"/>
                </a:solidFill>
                <a:latin typeface="Gill Sans MT"/>
              </a:rPr>
              <a:t>– </a:t>
            </a:r>
            <a:r>
              <a:rPr lang="en-US" sz="3700" b="1" spc="-1" dirty="0" smtClean="0">
                <a:solidFill>
                  <a:srgbClr val="000000"/>
                </a:solidFill>
                <a:latin typeface="Gill Sans MT"/>
              </a:rPr>
              <a:t>2)</a:t>
            </a:r>
            <a:endParaRPr lang="uk-UA" sz="3700" b="0" strike="noStrike" spc="-1" dirty="0">
              <a:latin typeface="Arial"/>
            </a:endParaRPr>
          </a:p>
        </p:txBody>
      </p:sp>
      <p:pic>
        <p:nvPicPr>
          <p:cNvPr id="243" name="Picture 2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609480" y="0"/>
            <a:ext cx="10971720" cy="972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300" b="1" strike="noStrike" spc="-1" dirty="0">
                <a:solidFill>
                  <a:srgbClr val="545E70"/>
                </a:solidFill>
                <a:latin typeface="Gill Sans MT"/>
              </a:rPr>
              <a:t>Рівні відповідності  ОП за критеріями оцінювання якості </a:t>
            </a:r>
            <a:r>
              <a:rPr lang="uk-UA" sz="4300" b="1" strike="noStrike" spc="-1" dirty="0" smtClean="0">
                <a:solidFill>
                  <a:srgbClr val="545E70"/>
                </a:solidFill>
                <a:latin typeface="Gill Sans MT"/>
              </a:rPr>
              <a:t>– акредитовані </a:t>
            </a:r>
            <a:r>
              <a:rPr lang="uk-UA" sz="4300" b="1" strike="noStrike" spc="-1" dirty="0">
                <a:solidFill>
                  <a:srgbClr val="545E70"/>
                </a:solidFill>
                <a:latin typeface="Gill Sans MT"/>
              </a:rPr>
              <a:t>на 5 років</a:t>
            </a:r>
            <a:endParaRPr lang="uk-UA" sz="4300" b="0" strike="noStrike" spc="-1" dirty="0">
              <a:latin typeface="Arial"/>
            </a:endParaRPr>
          </a:p>
        </p:txBody>
      </p:sp>
      <p:graphicFrame>
        <p:nvGraphicFramePr>
          <p:cNvPr id="245" name="Объект 2"/>
          <p:cNvGraphicFramePr/>
          <p:nvPr/>
        </p:nvGraphicFramePr>
        <p:xfrm>
          <a:off x="609480" y="1042920"/>
          <a:ext cx="11015640" cy="5254200"/>
        </p:xfrm>
        <a:graphic>
          <a:graphicData uri="http://schemas.openxmlformats.org/drawingml/2006/table">
            <a:tbl>
              <a:tblPr/>
              <a:tblGrid>
                <a:gridCol w="316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3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3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2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64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6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9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Освітня програма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1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2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3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4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5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6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7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8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9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800" b="1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10</a:t>
                      </a:r>
                      <a:endParaRPr lang="uk-UA" sz="2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uk-UA" sz="20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Медицина, </a:t>
                      </a:r>
                      <a:r>
                        <a:rPr lang="en-US" sz="2000" b="1" strike="noStrike" spc="-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phD</a:t>
                      </a:r>
                      <a:endParaRPr lang="uk-UA" sz="2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buNone/>
                        <a:tabLst>
                          <a:tab pos="0" algn="l"/>
                        </a:tabLst>
                      </a:pPr>
                      <a:endParaRPr lang="uk-UA" sz="20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95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uk-UA" sz="20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Журналістика, </a:t>
                      </a:r>
                      <a:r>
                        <a:rPr lang="en-US" sz="20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phD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95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buNone/>
                      </a:pPr>
                      <a:r>
                        <a:rPr lang="uk-UA" sz="18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Підприємництво, торгівля та біржова діяльність, магістр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95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-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Соціальна робота, бакалавр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marL="68400" marR="684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95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2000" b="1" strike="noStrike" spc="-1">
                          <a:solidFill>
                            <a:srgbClr val="000000"/>
                          </a:solidFill>
                          <a:latin typeface="Gill Sans MT"/>
                        </a:rPr>
                        <a:t>B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EA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Gill Sans MT"/>
                        </a:rPr>
                        <a:t>-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83000" lnSpcReduction="200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5300" b="1" strike="noStrike" spc="-1" dirty="0">
                <a:solidFill>
                  <a:srgbClr val="000000"/>
                </a:solidFill>
                <a:latin typeface="Gill Sans MT"/>
              </a:rPr>
              <a:t>У період воєнного стану акредитація відбувається згідно з </a:t>
            </a:r>
            <a:r>
              <a:rPr lang="uk-UA" sz="53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постановою Кабінету Міністрів України </a:t>
            </a:r>
            <a:r>
              <a:rPr lang="uk-UA" sz="5300" b="1" strike="noStrike" spc="-1" dirty="0" smtClean="0">
                <a:solidFill>
                  <a:srgbClr val="000000"/>
                </a:solidFill>
                <a:latin typeface="Gill Sans MT"/>
                <a:ea typeface="Microsoft YaHei"/>
              </a:rPr>
              <a:t>від </a:t>
            </a:r>
            <a:endParaRPr lang="uk-UA" sz="53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53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16 березня 2022 року № 295 «Про особливості акредитації освітніх програм, за якими здійснюють підготовку здобувачі вищої освіти, в умовах воєнного стану» </a:t>
            </a:r>
            <a:endParaRPr lang="uk-UA" sz="53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uk-UA" sz="3600" b="0" strike="noStrike" spc="-1" dirty="0">
              <a:latin typeface="Arial"/>
            </a:endParaRPr>
          </a:p>
        </p:txBody>
      </p:sp>
      <p:pic>
        <p:nvPicPr>
          <p:cNvPr id="248" name="Picture 2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900000" y="410400"/>
            <a:ext cx="10680840" cy="1208880"/>
          </a:xfrm>
          <a:prstGeom prst="rect">
            <a:avLst/>
          </a:prstGeom>
          <a:solidFill>
            <a:srgbClr val="B3CAC7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200" b="1" strike="noStrike" spc="-1">
                <a:solidFill>
                  <a:srgbClr val="572314"/>
                </a:solidFill>
                <a:latin typeface="Gill Sans MT"/>
              </a:rPr>
              <a:t>ХІД  АКРЕДИТАЦІЇ  ОП у 2022 р.</a:t>
            </a:r>
            <a:endParaRPr lang="uk-UA" sz="4200" b="0" strike="noStrike" spc="-1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1440000" y="1980000"/>
            <a:ext cx="10115280" cy="4499280"/>
          </a:xfrm>
          <a:prstGeom prst="rect">
            <a:avLst/>
          </a:prstGeom>
          <a:solidFill>
            <a:srgbClr val="FFAA95"/>
          </a:solidFill>
          <a:ln w="0">
            <a:noFill/>
          </a:ln>
        </p:spPr>
        <p:txBody>
          <a:bodyPr lIns="90000" tIns="45000" rIns="90000" bIns="45000" anchor="t">
            <a:normAutofit fontScale="76000" lnSpcReduction="20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1" strike="noStrike" spc="-1" dirty="0">
                <a:latin typeface="Arial"/>
                <a:ea typeface="Microsoft YaHei"/>
              </a:rPr>
              <a:t>З урахуванням зазначеної Постанови, у 2022 році Університет отримав : </a:t>
            </a:r>
            <a:endParaRPr lang="uk-UA" sz="3200" b="0" strike="noStrike" spc="-1" dirty="0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1" strike="noStrike" spc="-1" dirty="0">
                <a:latin typeface="Arial"/>
                <a:ea typeface="Microsoft YaHei"/>
              </a:rPr>
              <a:t> від Міністерства освіти і науки України продовження дії на один рік (до 01.07.2023 р.) 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сертифікат</a:t>
            </a:r>
            <a:r>
              <a:rPr lang="ru-RU" sz="3200" b="1" spc="-1" dirty="0" err="1" smtClean="0">
                <a:latin typeface="Arial"/>
                <a:ea typeface="Microsoft YaHei"/>
              </a:rPr>
              <a:t>ів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 </a:t>
            </a:r>
            <a:r>
              <a:rPr lang="uk-UA" sz="3200" b="1" strike="noStrike" spc="-1" dirty="0">
                <a:latin typeface="Arial"/>
                <a:ea typeface="Microsoft YaHei"/>
              </a:rPr>
              <a:t>про акредитацію </a:t>
            </a:r>
            <a:r>
              <a:rPr lang="uk-UA" sz="3200" b="1" spc="-1" dirty="0">
                <a:ea typeface="Microsoft YaHei"/>
              </a:rPr>
              <a:t>4 ОП бакалаврського </a:t>
            </a:r>
            <a:r>
              <a:rPr lang="uk-UA" sz="3200" b="1" spc="-1" dirty="0" smtClean="0">
                <a:ea typeface="Microsoft YaHei"/>
              </a:rPr>
              <a:t>рівня зі спеціальностей 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241 </a:t>
            </a:r>
            <a:r>
              <a:rPr lang="uk-UA" sz="3200" b="1" strike="noStrike" spc="-1" dirty="0" err="1">
                <a:latin typeface="Arial"/>
                <a:ea typeface="Microsoft YaHei"/>
              </a:rPr>
              <a:t>Готельно</a:t>
            </a:r>
            <a:r>
              <a:rPr lang="uk-UA" sz="3200" b="1" strike="noStrike" spc="-1" dirty="0">
                <a:latin typeface="Arial"/>
                <a:ea typeface="Microsoft YaHei"/>
              </a:rPr>
              <a:t>-ресторанна справа та 291 Міжнародні відносини, суспільні комунікації та регіональні 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студії</a:t>
            </a:r>
            <a:endParaRPr lang="uk-UA" sz="3200" b="0" strike="noStrike" spc="-1" dirty="0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uk-UA" sz="3200" b="1" strike="noStrike" spc="-1" dirty="0">
                <a:latin typeface="Arial"/>
                <a:ea typeface="Microsoft YaHei"/>
              </a:rPr>
              <a:t>від Національного агентства із забезпечення якості вищої освіти отримано 4 рішення про умовну акредитацію освітніх програм 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зі спеціальностей </a:t>
            </a:r>
            <a:r>
              <a:rPr lang="uk-UA" sz="3200" b="1" strike="noStrike" spc="-1" dirty="0">
                <a:latin typeface="Arial"/>
                <a:ea typeface="Microsoft YaHei"/>
              </a:rPr>
              <a:t>106 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Географія й </a:t>
            </a:r>
            <a:r>
              <a:rPr lang="uk-UA" sz="3200" b="1" strike="noStrike" spc="-1" dirty="0">
                <a:latin typeface="Arial"/>
                <a:ea typeface="Microsoft YaHei"/>
              </a:rPr>
              <a:t>153 Мікро- та </a:t>
            </a:r>
            <a:r>
              <a:rPr lang="uk-UA" sz="3200" b="1" strike="noStrike" spc="-1" dirty="0" err="1">
                <a:latin typeface="Arial"/>
                <a:ea typeface="Microsoft YaHei"/>
              </a:rPr>
              <a:t>наносистемна</a:t>
            </a:r>
            <a:r>
              <a:rPr lang="uk-UA" sz="3200" b="1" strike="noStrike" spc="-1" dirty="0">
                <a:latin typeface="Arial"/>
                <a:ea typeface="Microsoft YaHei"/>
              </a:rPr>
              <a:t> техніка (на один рік</a:t>
            </a:r>
            <a:r>
              <a:rPr lang="uk-UA" sz="3200" b="1" strike="noStrike" spc="-1" dirty="0" smtClean="0">
                <a:latin typeface="Arial"/>
                <a:ea typeface="Microsoft YaHei"/>
              </a:rPr>
              <a:t>)</a:t>
            </a:r>
            <a:endParaRPr lang="uk-UA" sz="3200" b="0" strike="noStrike" spc="-1" dirty="0">
              <a:latin typeface="Arial"/>
            </a:endParaRPr>
          </a:p>
        </p:txBody>
      </p:sp>
      <p:pic>
        <p:nvPicPr>
          <p:cNvPr id="251" name="Picture 5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" name="Таблица 5"/>
          <p:cNvGraphicFramePr/>
          <p:nvPr>
            <p:extLst>
              <p:ext uri="{D42A27DB-BD31-4B8C-83A1-F6EECF244321}">
                <p14:modId xmlns:p14="http://schemas.microsoft.com/office/powerpoint/2010/main" val="2470100791"/>
              </p:ext>
            </p:extLst>
          </p:nvPr>
        </p:nvGraphicFramePr>
        <p:xfrm>
          <a:off x="1613160" y="154440"/>
          <a:ext cx="9885960" cy="6657240"/>
        </p:xfrm>
        <a:graphic>
          <a:graphicData uri="http://schemas.openxmlformats.org/drawingml/2006/table">
            <a:tbl>
              <a:tblPr/>
              <a:tblGrid>
                <a:gridCol w="6156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8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1800" b="1" strike="noStrike" spc="-1">
                          <a:solidFill>
                            <a:srgbClr val="FFFFFF"/>
                          </a:solidFill>
                          <a:latin typeface="Arial Black"/>
                        </a:rPr>
                        <a:t>Назва ОП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1800" b="1" strike="noStrike" spc="-1">
                          <a:solidFill>
                            <a:srgbClr val="FFFFFF"/>
                          </a:solidFill>
                          <a:latin typeface="Arial Black"/>
                        </a:rPr>
                        <a:t>Рівень вищої освіти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uk-UA" sz="1800" b="1" strike="noStrike" spc="-1">
                          <a:solidFill>
                            <a:srgbClr val="FFFFFF"/>
                          </a:solidFill>
                          <a:latin typeface="Arial Black"/>
                        </a:rPr>
                        <a:t>Термін дії акредитації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E86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strike="noStrike" spc="-1" dirty="0" err="1" smtClean="0">
                          <a:solidFill>
                            <a:srgbClr val="000000"/>
                          </a:solidFill>
                          <a:latin typeface="Arial Black"/>
                        </a:rPr>
                        <a:t>Готельно-ресторанна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Arial Black"/>
                        </a:rPr>
                        <a:t> справа</a:t>
                      </a:r>
                      <a:endParaRPr lang="uk-UA" sz="2000" b="0" strike="noStrike" spc="-1" dirty="0" smtClean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Міжнародна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інформація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та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міжнародні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комунікації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Міжнародні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відносини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та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регіональні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студії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Міжнародні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Arial Black"/>
                        </a:rPr>
                        <a:t>відносини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 dirty="0" smtClean="0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Фізична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географія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,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моніторинг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і кадастр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природних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ресурсів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Економічна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,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соціальна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географія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та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регіональний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розвиток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Картографія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, </a:t>
                      </a:r>
                      <a:r>
                        <a:rPr lang="ru-RU" sz="2000" b="0" strike="noStrike" spc="-1" dirty="0" err="1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геоінформатика</a:t>
                      </a:r>
                      <a:r>
                        <a:rPr lang="ru-RU" sz="2000" b="0" strike="noStrike" spc="-1" dirty="0">
                          <a:solidFill>
                            <a:srgbClr val="212529"/>
                          </a:solidFill>
                          <a:latin typeface="Arial Black"/>
                          <a:ea typeface="Times New Roman"/>
                        </a:rPr>
                        <a:t> і кадастр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 dirty="0">
                          <a:solidFill>
                            <a:srgbClr val="000000"/>
                          </a:solidFill>
                          <a:latin typeface="Arial Black"/>
                        </a:rPr>
                        <a:t>01.07.2023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D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800" b="0" strike="noStrike" spc="-1" dirty="0" err="1" smtClean="0">
                          <a:solidFill>
                            <a:srgbClr val="000000"/>
                          </a:solidFill>
                          <a:latin typeface="Arial Black"/>
                        </a:rPr>
                        <a:t>Мікро</a:t>
                      </a: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Arial Black"/>
                        </a:rPr>
                        <a:t>- та </a:t>
                      </a:r>
                      <a:r>
                        <a:rPr lang="ru-RU" sz="1800" b="0" strike="noStrike" spc="-1" dirty="0" err="1" smtClean="0">
                          <a:solidFill>
                            <a:srgbClr val="000000"/>
                          </a:solidFill>
                          <a:latin typeface="Arial Black"/>
                        </a:rPr>
                        <a:t>наносистемна</a:t>
                      </a: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Arial Black"/>
                        </a:rPr>
                        <a:t> </a:t>
                      </a:r>
                      <a:r>
                        <a:rPr lang="ru-RU" sz="1800" b="0" strike="noStrike" spc="-1" dirty="0" err="1" smtClean="0">
                          <a:solidFill>
                            <a:srgbClr val="000000"/>
                          </a:solidFill>
                          <a:latin typeface="Arial Black"/>
                        </a:rPr>
                        <a:t>техніка</a:t>
                      </a:r>
                      <a:endParaRPr lang="uk-UA" sz="1800" b="0" strike="noStrike" spc="-1" dirty="0" smtClean="0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2000" b="0" strike="noStrike" spc="-1">
                          <a:solidFill>
                            <a:srgbClr val="000000"/>
                          </a:solidFill>
                          <a:latin typeface="Arial Black"/>
                        </a:rPr>
                        <a:t>бакалавр</a:t>
                      </a:r>
                      <a:endParaRPr lang="uk-UA" sz="20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uk-UA" sz="1800" b="0" strike="noStrike" spc="-1" dirty="0" smtClean="0">
                          <a:solidFill>
                            <a:srgbClr val="000000"/>
                          </a:solidFill>
                          <a:latin typeface="Arial Black"/>
                        </a:rPr>
                        <a:t>17.05.2023</a:t>
                      </a:r>
                      <a:endParaRPr lang="uk-UA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EE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uk-UA" sz="3800" b="1" strike="noStrike" spc="-1" dirty="0">
                <a:solidFill>
                  <a:srgbClr val="000000"/>
                </a:solidFill>
                <a:latin typeface="Gill Sans MT"/>
              </a:rPr>
              <a:t>У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жовтні 2022 р. 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до Національного агентства із забезпечення якості вищої освіти подані заяви  про акредитацію 2 магістерських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програм ННІ «Інститут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державного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управління» зі спеціальностей </a:t>
            </a:r>
            <a:endParaRPr lang="uk-UA" sz="3800" b="1" spc="-1" dirty="0" smtClean="0">
              <a:solidFill>
                <a:srgbClr val="000000"/>
              </a:solidFill>
              <a:latin typeface="Gill Sans MT"/>
            </a:endParaRPr>
          </a:p>
          <a:p>
            <a:pPr marL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uk-UA" sz="3800" b="1" spc="-1" dirty="0" smtClean="0">
                <a:solidFill>
                  <a:srgbClr val="000000"/>
                </a:solidFill>
                <a:latin typeface="Gill Sans MT"/>
              </a:rPr>
              <a:t>073 Менеджмент 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та 076 Підприємництво</a:t>
            </a:r>
            <a:r>
              <a:rPr lang="uk-UA" sz="3800" b="1" spc="-1" dirty="0">
                <a:solidFill>
                  <a:srgbClr val="000000"/>
                </a:solidFill>
                <a:latin typeface="Gill Sans MT"/>
              </a:rPr>
              <a:t>, торгівля та біржова діяльність</a:t>
            </a:r>
          </a:p>
        </p:txBody>
      </p:sp>
      <p:pic>
        <p:nvPicPr>
          <p:cNvPr id="255" name="Picture 4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609480" y="410400"/>
            <a:ext cx="10971000" cy="889200"/>
          </a:xfrm>
          <a:prstGeom prst="rect">
            <a:avLst/>
          </a:prstGeom>
          <a:solidFill>
            <a:srgbClr val="A9D7E2"/>
          </a:solidFill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uk-UA" sz="4400" b="1" strike="noStrike" spc="-1" dirty="0">
                <a:solidFill>
                  <a:srgbClr val="572314"/>
                </a:solidFill>
                <a:latin typeface="Gill Sans MT"/>
              </a:rPr>
              <a:t>ХІД  АКРЕДИТАЦІЇ  ОП у 2022 </a:t>
            </a:r>
            <a:r>
              <a:rPr lang="uk-UA" sz="4400" b="1" strike="noStrike" spc="-1" dirty="0" smtClean="0">
                <a:solidFill>
                  <a:srgbClr val="572314"/>
                </a:solidFill>
                <a:latin typeface="Gill Sans MT"/>
              </a:rPr>
              <a:t>році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1914120" y="1447920"/>
            <a:ext cx="9995760" cy="4798800"/>
          </a:xfrm>
          <a:prstGeom prst="rect">
            <a:avLst/>
          </a:prstGeom>
          <a:solidFill>
            <a:srgbClr val="D59988"/>
          </a:solidFill>
          <a:ln w="0">
            <a:noFill/>
          </a:ln>
        </p:spPr>
        <p:txBody>
          <a:bodyPr lIns="90000" tIns="45000" rIns="90000" bIns="45000" anchor="t">
            <a:normAutofit fontScale="87000" lnSpcReduction="20000"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4800" b="1" strike="noStrike" spc="-1" dirty="0">
                <a:solidFill>
                  <a:srgbClr val="000000"/>
                </a:solidFill>
                <a:latin typeface="Gill Sans MT"/>
              </a:rPr>
              <a:t>У грудні 2022 р.  до Національного агентства із забезпечення якості вищої освіти заплановано </a:t>
            </a:r>
            <a:r>
              <a:rPr lang="uk-UA" sz="4800" b="1" strike="noStrike" spc="-1" dirty="0" smtClean="0">
                <a:solidFill>
                  <a:srgbClr val="000000"/>
                </a:solidFill>
                <a:latin typeface="Gill Sans MT"/>
              </a:rPr>
              <a:t>подати </a:t>
            </a:r>
            <a:r>
              <a:rPr lang="uk-UA" sz="4800" b="1" strike="noStrike" spc="-1" dirty="0">
                <a:solidFill>
                  <a:srgbClr val="000000"/>
                </a:solidFill>
                <a:latin typeface="Gill Sans MT"/>
              </a:rPr>
              <a:t>заяви  про акредитацію </a:t>
            </a:r>
            <a:r>
              <a:rPr lang="uk-UA" sz="4800" b="1" strike="noStrike" spc="-1" dirty="0" smtClean="0">
                <a:solidFill>
                  <a:srgbClr val="000000"/>
                </a:solidFill>
                <a:latin typeface="Gill Sans MT"/>
              </a:rPr>
              <a:t>4-х </a:t>
            </a:r>
            <a:r>
              <a:rPr lang="uk-UA" sz="4800" b="1" strike="noStrike" spc="-1" dirty="0">
                <a:solidFill>
                  <a:srgbClr val="000000"/>
                </a:solidFill>
                <a:latin typeface="Gill Sans MT"/>
              </a:rPr>
              <a:t>ОНП факультетів фізичного, хімічного, математики і інформатики за спеціальностями </a:t>
            </a:r>
            <a:endParaRPr lang="uk-UA" sz="4800" b="1" strike="noStrike" spc="-1" dirty="0" smtClean="0">
              <a:solidFill>
                <a:srgbClr val="000000"/>
              </a:solidFill>
              <a:latin typeface="Gill Sans MT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4800" b="1" strike="noStrike" spc="-1" dirty="0" smtClean="0">
                <a:solidFill>
                  <a:srgbClr val="000000"/>
                </a:solidFill>
                <a:latin typeface="Gill Sans MT"/>
              </a:rPr>
              <a:t>102 </a:t>
            </a:r>
            <a:r>
              <a:rPr lang="uk-UA" sz="4800" b="1" strike="noStrike" spc="-1" dirty="0">
                <a:solidFill>
                  <a:srgbClr val="000000"/>
                </a:solidFill>
                <a:latin typeface="Gill Sans MT"/>
              </a:rPr>
              <a:t>Хімія, 104 Фізика та астрономія, </a:t>
            </a:r>
            <a:endParaRPr lang="uk-UA" sz="4800" b="1" strike="noStrike" spc="-1" dirty="0" smtClean="0">
              <a:solidFill>
                <a:srgbClr val="000000"/>
              </a:solidFill>
              <a:latin typeface="Gill Sans MT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uk-UA" sz="4800" b="1" strike="noStrike" spc="-1" dirty="0" smtClean="0">
                <a:solidFill>
                  <a:srgbClr val="000000"/>
                </a:solidFill>
                <a:latin typeface="Gill Sans MT"/>
              </a:rPr>
              <a:t>111 Математика</a:t>
            </a:r>
            <a:endParaRPr lang="uk-UA" sz="4800" b="0" strike="noStrike" spc="-1" dirty="0">
              <a:latin typeface="Arial"/>
            </a:endParaRPr>
          </a:p>
        </p:txBody>
      </p:sp>
      <p:pic>
        <p:nvPicPr>
          <p:cNvPr id="258" name="Picture 1"/>
          <p:cNvPicPr/>
          <p:nvPr/>
        </p:nvPicPr>
        <p:blipFill>
          <a:blip r:embed="rId2"/>
          <a:stretch/>
        </p:blipFill>
        <p:spPr>
          <a:xfrm>
            <a:off x="87480" y="5606280"/>
            <a:ext cx="1117080" cy="1114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1963</TotalTime>
  <Words>614</Words>
  <Application>Microsoft Office PowerPoint</Application>
  <PresentationFormat>Широкий екран</PresentationFormat>
  <Paragraphs>126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5</vt:i4>
      </vt:variant>
      <vt:variant>
        <vt:lpstr>Заголовки слайдів</vt:lpstr>
      </vt:variant>
      <vt:variant>
        <vt:i4>14</vt:i4>
      </vt:variant>
    </vt:vector>
  </HeadingPairs>
  <TitlesOfParts>
    <vt:vector size="28" baseType="lpstr">
      <vt:lpstr>Microsoft YaHei</vt:lpstr>
      <vt:lpstr>Arial</vt:lpstr>
      <vt:lpstr>Arial Black</vt:lpstr>
      <vt:lpstr>Calibri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ПРО ХІД АКРЕДИТАЦІЇ  ОСВІТНІХ ПРОГРАМ  у 2022 році</vt:lpstr>
      <vt:lpstr>ХІД  АКРЕДИТАЦІЇ  ОП у 2022 році</vt:lpstr>
      <vt:lpstr>ХІД  АКРЕДИТАЦІЇ  ОП у 2022 році</vt:lpstr>
      <vt:lpstr>Рівні відповідності  ОП за критеріями оцінювання якості – акредитовані на 5 років</vt:lpstr>
      <vt:lpstr>ХІД  АКРЕДИТАЦІЇ  ОП у 2022 році</vt:lpstr>
      <vt:lpstr>ХІД  АКРЕДИТАЦІЇ  ОП у 2022 р.</vt:lpstr>
      <vt:lpstr>Презентація PowerPoint</vt:lpstr>
      <vt:lpstr>ХІД  АКРЕДИТАЦІЇ  ОП у 2022 році</vt:lpstr>
      <vt:lpstr>ХІД  АКРЕДИТАЦІЇ  ОП у 2022 році</vt:lpstr>
      <vt:lpstr>ХІД  АКРЕДИТАЦІЇ  ОП у 2022 році</vt:lpstr>
      <vt:lpstr>ХІД  АКРЕДИТАЦІЇ  ОП у 2022 році</vt:lpstr>
      <vt:lpstr>ХІД  АКРЕДИТАЦІЇ  ОП у 2022 році</vt:lpstr>
      <vt:lpstr>ХІД  АКРЕДИТАЦІЇ  ОП у 2022 році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впровадження системи оцінювання якості  освітньо-професійних та освітньо-наукових програм</dc:title>
  <dc:subject/>
  <dc:creator>NCCTforS</dc:creator>
  <dc:description/>
  <cp:lastModifiedBy>NCCTforLEGAL#3</cp:lastModifiedBy>
  <cp:revision>149</cp:revision>
  <cp:lastPrinted>2021-11-19T11:44:12Z</cp:lastPrinted>
  <dcterms:created xsi:type="dcterms:W3CDTF">2019-11-25T10:17:55Z</dcterms:created>
  <dcterms:modified xsi:type="dcterms:W3CDTF">2022-11-22T12:18:04Z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Произвольный</vt:lpwstr>
  </property>
  <property fmtid="{D5CDD505-2E9C-101B-9397-08002B2CF9AE}" pid="4" name="Slides">
    <vt:i4>21</vt:i4>
  </property>
</Properties>
</file>